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wmf" ContentType="image/x-wmf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4"/>
  </p:notesMasterIdLst>
  <p:handoutMasterIdLst>
    <p:handoutMasterId r:id="rId55"/>
  </p:handoutMasterIdLst>
  <p:sldIdLst>
    <p:sldId id="394" r:id="rId2"/>
    <p:sldId id="294" r:id="rId3"/>
    <p:sldId id="423" r:id="rId4"/>
    <p:sldId id="428" r:id="rId5"/>
    <p:sldId id="465" r:id="rId6"/>
    <p:sldId id="427" r:id="rId7"/>
    <p:sldId id="475" r:id="rId8"/>
    <p:sldId id="476" r:id="rId9"/>
    <p:sldId id="461" r:id="rId10"/>
    <p:sldId id="462" r:id="rId11"/>
    <p:sldId id="463" r:id="rId12"/>
    <p:sldId id="473" r:id="rId13"/>
    <p:sldId id="421" r:id="rId14"/>
    <p:sldId id="424" r:id="rId15"/>
    <p:sldId id="439" r:id="rId16"/>
    <p:sldId id="442" r:id="rId17"/>
    <p:sldId id="443" r:id="rId18"/>
    <p:sldId id="444" r:id="rId19"/>
    <p:sldId id="445" r:id="rId20"/>
    <p:sldId id="446" r:id="rId21"/>
    <p:sldId id="447" r:id="rId22"/>
    <p:sldId id="431" r:id="rId23"/>
    <p:sldId id="449" r:id="rId24"/>
    <p:sldId id="450" r:id="rId25"/>
    <p:sldId id="451" r:id="rId26"/>
    <p:sldId id="453" r:id="rId27"/>
    <p:sldId id="454" r:id="rId28"/>
    <p:sldId id="455" r:id="rId29"/>
    <p:sldId id="430" r:id="rId30"/>
    <p:sldId id="457" r:id="rId31"/>
    <p:sldId id="440" r:id="rId32"/>
    <p:sldId id="458" r:id="rId33"/>
    <p:sldId id="459" r:id="rId34"/>
    <p:sldId id="460" r:id="rId35"/>
    <p:sldId id="464" r:id="rId36"/>
    <p:sldId id="422" r:id="rId37"/>
    <p:sldId id="426" r:id="rId38"/>
    <p:sldId id="432" r:id="rId39"/>
    <p:sldId id="433" r:id="rId40"/>
    <p:sldId id="438" r:id="rId41"/>
    <p:sldId id="434" r:id="rId42"/>
    <p:sldId id="436" r:id="rId43"/>
    <p:sldId id="435" r:id="rId44"/>
    <p:sldId id="456" r:id="rId45"/>
    <p:sldId id="466" r:id="rId46"/>
    <p:sldId id="470" r:id="rId47"/>
    <p:sldId id="469" r:id="rId48"/>
    <p:sldId id="471" r:id="rId49"/>
    <p:sldId id="472" r:id="rId50"/>
    <p:sldId id="478" r:id="rId51"/>
    <p:sldId id="477" r:id="rId52"/>
    <p:sldId id="479" r:id="rId53"/>
  </p:sldIdLst>
  <p:sldSz cx="9144000" cy="6858000" type="screen4x3"/>
  <p:notesSz cx="6858000" cy="9144000"/>
  <p:defaultTextStyle>
    <a:defPPr>
      <a:defRPr lang="pt-BR"/>
    </a:defPPr>
    <a:lvl1pPr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Comic Sans MS" pitchFamily="66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Comic Sans MS" pitchFamily="66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Comic Sans MS" pitchFamily="66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Comic Sans MS" pitchFamily="66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Comic Sans MS" pitchFamily="66" charset="0"/>
        <a:ea typeface="+mn-ea"/>
        <a:cs typeface="Arial" charset="0"/>
      </a:defRPr>
    </a:lvl5pPr>
    <a:lvl6pPr marL="2286000" algn="l" defTabSz="914400" rtl="0" eaLnBrk="1" latinLnBrk="0" hangingPunct="1">
      <a:defRPr sz="1600" kern="1200">
        <a:solidFill>
          <a:schemeClr val="tx1"/>
        </a:solidFill>
        <a:latin typeface="Comic Sans MS" pitchFamily="66" charset="0"/>
        <a:ea typeface="+mn-ea"/>
        <a:cs typeface="Arial" charset="0"/>
      </a:defRPr>
    </a:lvl6pPr>
    <a:lvl7pPr marL="2743200" algn="l" defTabSz="914400" rtl="0" eaLnBrk="1" latinLnBrk="0" hangingPunct="1">
      <a:defRPr sz="1600" kern="1200">
        <a:solidFill>
          <a:schemeClr val="tx1"/>
        </a:solidFill>
        <a:latin typeface="Comic Sans MS" pitchFamily="66" charset="0"/>
        <a:ea typeface="+mn-ea"/>
        <a:cs typeface="Arial" charset="0"/>
      </a:defRPr>
    </a:lvl7pPr>
    <a:lvl8pPr marL="3200400" algn="l" defTabSz="914400" rtl="0" eaLnBrk="1" latinLnBrk="0" hangingPunct="1">
      <a:defRPr sz="1600" kern="1200">
        <a:solidFill>
          <a:schemeClr val="tx1"/>
        </a:solidFill>
        <a:latin typeface="Comic Sans MS" pitchFamily="66" charset="0"/>
        <a:ea typeface="+mn-ea"/>
        <a:cs typeface="Arial" charset="0"/>
      </a:defRPr>
    </a:lvl8pPr>
    <a:lvl9pPr marL="3657600" algn="l" defTabSz="914400" rtl="0" eaLnBrk="1" latinLnBrk="0" hangingPunct="1">
      <a:defRPr sz="1600" kern="1200">
        <a:solidFill>
          <a:schemeClr val="tx1"/>
        </a:solidFill>
        <a:latin typeface="Comic Sans MS" pitchFamily="66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FF"/>
    <a:srgbClr val="FF3300"/>
    <a:srgbClr val="FF33CC"/>
    <a:srgbClr val="00FF00"/>
    <a:srgbClr val="C0C0C0"/>
    <a:srgbClr val="EAEAEA"/>
    <a:srgbClr val="000000"/>
    <a:srgbClr val="FFFF00"/>
    <a:srgbClr val="DDDD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44" autoAdjust="0"/>
    <p:restoredTop sz="94714" autoAdjust="0"/>
  </p:normalViewPr>
  <p:slideViewPr>
    <p:cSldViewPr>
      <p:cViewPr varScale="1">
        <p:scale>
          <a:sx n="99" d="100"/>
          <a:sy n="99" d="100"/>
        </p:scale>
        <p:origin x="90" y="25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86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amilo Rennó" userId="eac9aab033b2f962" providerId="LiveId" clId="{762972FA-F509-4DA4-9B2E-CA46AA358EEF}"/>
    <pc:docChg chg="custSel modSld">
      <pc:chgData name="Camilo Rennó" userId="eac9aab033b2f962" providerId="LiveId" clId="{762972FA-F509-4DA4-9B2E-CA46AA358EEF}" dt="2023-08-09T01:49:28.589" v="333" actId="14100"/>
      <pc:docMkLst>
        <pc:docMk/>
      </pc:docMkLst>
      <pc:sldChg chg="addSp delSp modSp mod modAnim">
        <pc:chgData name="Camilo Rennó" userId="eac9aab033b2f962" providerId="LiveId" clId="{762972FA-F509-4DA4-9B2E-CA46AA358EEF}" dt="2023-08-09T01:35:58.970" v="298"/>
        <pc:sldMkLst>
          <pc:docMk/>
          <pc:sldMk cId="0" sldId="421"/>
        </pc:sldMkLst>
        <pc:spChg chg="add mod">
          <ac:chgData name="Camilo Rennó" userId="eac9aab033b2f962" providerId="LiveId" clId="{762972FA-F509-4DA4-9B2E-CA46AA358EEF}" dt="2023-08-09T01:33:30.422" v="255" actId="164"/>
          <ac:spMkLst>
            <pc:docMk/>
            <pc:sldMk cId="0" sldId="421"/>
            <ac:spMk id="3" creationId="{A7E01A66-EF5E-9104-6FA7-9CD27F5D3325}"/>
          </ac:spMkLst>
        </pc:spChg>
        <pc:spChg chg="add mod">
          <ac:chgData name="Camilo Rennó" userId="eac9aab033b2f962" providerId="LiveId" clId="{762972FA-F509-4DA4-9B2E-CA46AA358EEF}" dt="2023-08-09T01:35:03.622" v="292" actId="14100"/>
          <ac:spMkLst>
            <pc:docMk/>
            <pc:sldMk cId="0" sldId="421"/>
            <ac:spMk id="5" creationId="{D4D6741E-DD48-3D6D-C91E-192413176CD0}"/>
          </ac:spMkLst>
        </pc:spChg>
        <pc:spChg chg="add del mod">
          <ac:chgData name="Camilo Rennó" userId="eac9aab033b2f962" providerId="LiveId" clId="{762972FA-F509-4DA4-9B2E-CA46AA358EEF}" dt="2023-08-09T01:32:48.604" v="250" actId="478"/>
          <ac:spMkLst>
            <pc:docMk/>
            <pc:sldMk cId="0" sldId="421"/>
            <ac:spMk id="8" creationId="{36C0F87B-02F3-4B0B-25A1-09BC4CB50A1E}"/>
          </ac:spMkLst>
        </pc:spChg>
        <pc:spChg chg="add del mod">
          <ac:chgData name="Camilo Rennó" userId="eac9aab033b2f962" providerId="LiveId" clId="{762972FA-F509-4DA4-9B2E-CA46AA358EEF}" dt="2023-08-09T01:32:48.604" v="250" actId="478"/>
          <ac:spMkLst>
            <pc:docMk/>
            <pc:sldMk cId="0" sldId="421"/>
            <ac:spMk id="10" creationId="{38354CFE-1282-AD0F-92B8-A4207896EE39}"/>
          </ac:spMkLst>
        </pc:spChg>
        <pc:spChg chg="add mod">
          <ac:chgData name="Camilo Rennó" userId="eac9aab033b2f962" providerId="LiveId" clId="{762972FA-F509-4DA4-9B2E-CA46AA358EEF}" dt="2023-08-09T01:35:00.246" v="291" actId="14100"/>
          <ac:spMkLst>
            <pc:docMk/>
            <pc:sldMk cId="0" sldId="421"/>
            <ac:spMk id="14" creationId="{E319A6A1-FBFF-2F5D-EDC4-04BD2596D17E}"/>
          </ac:spMkLst>
        </pc:spChg>
        <pc:spChg chg="add mod">
          <ac:chgData name="Camilo Rennó" userId="eac9aab033b2f962" providerId="LiveId" clId="{762972FA-F509-4DA4-9B2E-CA46AA358EEF}" dt="2023-08-09T01:35:16.073" v="293" actId="164"/>
          <ac:spMkLst>
            <pc:docMk/>
            <pc:sldMk cId="0" sldId="421"/>
            <ac:spMk id="18" creationId="{4C9EF34D-7D5A-F238-9F74-7A2863BE1F9F}"/>
          </ac:spMkLst>
        </pc:spChg>
        <pc:spChg chg="add mod">
          <ac:chgData name="Camilo Rennó" userId="eac9aab033b2f962" providerId="LiveId" clId="{762972FA-F509-4DA4-9B2E-CA46AA358EEF}" dt="2023-08-09T01:35:16.073" v="293" actId="164"/>
          <ac:spMkLst>
            <pc:docMk/>
            <pc:sldMk cId="0" sldId="421"/>
            <ac:spMk id="19" creationId="{2E3C6D7D-51C1-3CF6-A968-19BE55F61550}"/>
          </ac:spMkLst>
        </pc:spChg>
        <pc:spChg chg="add mod">
          <ac:chgData name="Camilo Rennó" userId="eac9aab033b2f962" providerId="LiveId" clId="{762972FA-F509-4DA4-9B2E-CA46AA358EEF}" dt="2023-08-09T01:35:16.073" v="293" actId="164"/>
          <ac:spMkLst>
            <pc:docMk/>
            <pc:sldMk cId="0" sldId="421"/>
            <ac:spMk id="20" creationId="{D687CE67-D5C3-78C3-5B93-F8F210658ACB}"/>
          </ac:spMkLst>
        </pc:spChg>
        <pc:spChg chg="add mod">
          <ac:chgData name="Camilo Rennó" userId="eac9aab033b2f962" providerId="LiveId" clId="{762972FA-F509-4DA4-9B2E-CA46AA358EEF}" dt="2023-08-09T01:35:16.073" v="293" actId="164"/>
          <ac:spMkLst>
            <pc:docMk/>
            <pc:sldMk cId="0" sldId="421"/>
            <ac:spMk id="22" creationId="{1D038AF1-68AD-9E8E-1AA7-9B5E2EDD119A}"/>
          </ac:spMkLst>
        </pc:spChg>
        <pc:grpChg chg="mod">
          <ac:chgData name="Camilo Rennó" userId="eac9aab033b2f962" providerId="LiveId" clId="{762972FA-F509-4DA4-9B2E-CA46AA358EEF}" dt="2023-08-09T01:35:16.073" v="293" actId="164"/>
          <ac:grpSpMkLst>
            <pc:docMk/>
            <pc:sldMk cId="0" sldId="421"/>
            <ac:grpSpMk id="11" creationId="{00000000-0000-0000-0000-000000000000}"/>
          </ac:grpSpMkLst>
        </pc:grpChg>
        <pc:grpChg chg="mod">
          <ac:chgData name="Camilo Rennó" userId="eac9aab033b2f962" providerId="LiveId" clId="{762972FA-F509-4DA4-9B2E-CA46AA358EEF}" dt="2023-08-09T01:33:30.422" v="255" actId="164"/>
          <ac:grpSpMkLst>
            <pc:docMk/>
            <pc:sldMk cId="0" sldId="421"/>
            <ac:grpSpMk id="12" creationId="{00000000-0000-0000-0000-000000000000}"/>
          </ac:grpSpMkLst>
        </pc:grpChg>
        <pc:grpChg chg="add mod">
          <ac:chgData name="Camilo Rennó" userId="eac9aab033b2f962" providerId="LiveId" clId="{762972FA-F509-4DA4-9B2E-CA46AA358EEF}" dt="2023-08-09T01:33:30.422" v="255" actId="164"/>
          <ac:grpSpMkLst>
            <pc:docMk/>
            <pc:sldMk cId="0" sldId="421"/>
            <ac:grpSpMk id="16" creationId="{984646CC-3F55-B890-A8D7-5D9B30BB839F}"/>
          </ac:grpSpMkLst>
        </pc:grpChg>
        <pc:grpChg chg="add mod">
          <ac:chgData name="Camilo Rennó" userId="eac9aab033b2f962" providerId="LiveId" clId="{762972FA-F509-4DA4-9B2E-CA46AA358EEF}" dt="2023-08-09T01:35:16.073" v="293" actId="164"/>
          <ac:grpSpMkLst>
            <pc:docMk/>
            <pc:sldMk cId="0" sldId="421"/>
            <ac:grpSpMk id="24" creationId="{5F3AB422-2C8C-A720-CDCF-B9076F49306E}"/>
          </ac:grpSpMkLst>
        </pc:grpChg>
      </pc:sldChg>
      <pc:sldChg chg="addSp delSp modSp modAnim">
        <pc:chgData name="Camilo Rennó" userId="eac9aab033b2f962" providerId="LiveId" clId="{762972FA-F509-4DA4-9B2E-CA46AA358EEF}" dt="2023-08-09T01:22:19.083" v="86" actId="1038"/>
        <pc:sldMkLst>
          <pc:docMk/>
          <pc:sldMk cId="0" sldId="428"/>
        </pc:sldMkLst>
        <pc:spChg chg="add mod">
          <ac:chgData name="Camilo Rennó" userId="eac9aab033b2f962" providerId="LiveId" clId="{762972FA-F509-4DA4-9B2E-CA46AA358EEF}" dt="2023-08-09T01:22:19.083" v="86" actId="1038"/>
          <ac:spMkLst>
            <pc:docMk/>
            <pc:sldMk cId="0" sldId="428"/>
            <ac:spMk id="3" creationId="{37C7F75C-C0D5-5BF9-716B-1E15377BDB2D}"/>
          </ac:spMkLst>
        </pc:spChg>
        <pc:spChg chg="del">
          <ac:chgData name="Camilo Rennó" userId="eac9aab033b2f962" providerId="LiveId" clId="{762972FA-F509-4DA4-9B2E-CA46AA358EEF}" dt="2023-08-09T01:21:42.585" v="82" actId="478"/>
          <ac:spMkLst>
            <pc:docMk/>
            <pc:sldMk cId="0" sldId="428"/>
            <ac:spMk id="80" creationId="{00000000-0000-0000-0000-000000000000}"/>
          </ac:spMkLst>
        </pc:spChg>
      </pc:sldChg>
      <pc:sldChg chg="modSp mod modAnim">
        <pc:chgData name="Camilo Rennó" userId="eac9aab033b2f962" providerId="LiveId" clId="{762972FA-F509-4DA4-9B2E-CA46AA358EEF}" dt="2023-08-09T01:29:24.571" v="237" actId="20577"/>
        <pc:sldMkLst>
          <pc:docMk/>
          <pc:sldMk cId="735939401" sldId="461"/>
        </pc:sldMkLst>
        <pc:spChg chg="mod">
          <ac:chgData name="Camilo Rennó" userId="eac9aab033b2f962" providerId="LiveId" clId="{762972FA-F509-4DA4-9B2E-CA46AA358EEF}" dt="2023-08-09T01:28:57.368" v="234" actId="1035"/>
          <ac:spMkLst>
            <pc:docMk/>
            <pc:sldMk cId="735939401" sldId="461"/>
            <ac:spMk id="10" creationId="{00000000-0000-0000-0000-000000000000}"/>
          </ac:spMkLst>
        </pc:spChg>
        <pc:spChg chg="mod">
          <ac:chgData name="Camilo Rennó" userId="eac9aab033b2f962" providerId="LiveId" clId="{762972FA-F509-4DA4-9B2E-CA46AA358EEF}" dt="2023-08-09T01:29:24.571" v="237" actId="20577"/>
          <ac:spMkLst>
            <pc:docMk/>
            <pc:sldMk cId="735939401" sldId="461"/>
            <ac:spMk id="11" creationId="{00000000-0000-0000-0000-000000000000}"/>
          </ac:spMkLst>
        </pc:spChg>
        <pc:graphicFrameChg chg="mod">
          <ac:chgData name="Camilo Rennó" userId="eac9aab033b2f962" providerId="LiveId" clId="{762972FA-F509-4DA4-9B2E-CA46AA358EEF}" dt="2023-08-09T01:28:57.368" v="234" actId="1035"/>
          <ac:graphicFrameMkLst>
            <pc:docMk/>
            <pc:sldMk cId="735939401" sldId="461"/>
            <ac:graphicFrameMk id="3" creationId="{00000000-0000-0000-0000-000000000000}"/>
          </ac:graphicFrameMkLst>
        </pc:graphicFrameChg>
        <pc:picChg chg="mod">
          <ac:chgData name="Camilo Rennó" userId="eac9aab033b2f962" providerId="LiveId" clId="{762972FA-F509-4DA4-9B2E-CA46AA358EEF}" dt="2023-08-09T01:28:57.368" v="234" actId="1035"/>
          <ac:picMkLst>
            <pc:docMk/>
            <pc:sldMk cId="735939401" sldId="461"/>
            <ac:picMk id="13313" creationId="{00000000-0000-0000-0000-000000000000}"/>
          </ac:picMkLst>
        </pc:picChg>
      </pc:sldChg>
      <pc:sldChg chg="modSp mod">
        <pc:chgData name="Camilo Rennó" userId="eac9aab033b2f962" providerId="LiveId" clId="{762972FA-F509-4DA4-9B2E-CA46AA358EEF}" dt="2023-08-09T01:49:28.589" v="333" actId="14100"/>
        <pc:sldMkLst>
          <pc:docMk/>
          <pc:sldMk cId="1200551197" sldId="479"/>
        </pc:sldMkLst>
        <pc:spChg chg="mod">
          <ac:chgData name="Camilo Rennó" userId="eac9aab033b2f962" providerId="LiveId" clId="{762972FA-F509-4DA4-9B2E-CA46AA358EEF}" dt="2023-08-09T01:49:24.851" v="332" actId="1035"/>
          <ac:spMkLst>
            <pc:docMk/>
            <pc:sldMk cId="1200551197" sldId="479"/>
            <ac:spMk id="31" creationId="{00000000-0000-0000-0000-000000000000}"/>
          </ac:spMkLst>
        </pc:spChg>
        <pc:spChg chg="mod">
          <ac:chgData name="Camilo Rennó" userId="eac9aab033b2f962" providerId="LiveId" clId="{762972FA-F509-4DA4-9B2E-CA46AA358EEF}" dt="2023-08-09T01:49:28.589" v="333" actId="14100"/>
          <ac:spMkLst>
            <pc:docMk/>
            <pc:sldMk cId="1200551197" sldId="479"/>
            <ac:spMk id="32" creationId="{00000000-0000-0000-0000-000000000000}"/>
          </ac:spMkLst>
        </pc:spChg>
      </pc:sldChg>
    </pc:docChg>
  </pc:docChgLst>
</pc:chgInfo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image" Target="../media/image2.wmf"/><Relationship Id="rId1" Type="http://schemas.openxmlformats.org/officeDocument/2006/relationships/image" Target="../media/image1.wmf"/><Relationship Id="rId4" Type="http://schemas.openxmlformats.org/officeDocument/2006/relationships/image" Target="../media/image4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2" Type="http://schemas.openxmlformats.org/officeDocument/2006/relationships/image" Target="../media/image7.wmf"/><Relationship Id="rId1" Type="http://schemas.openxmlformats.org/officeDocument/2006/relationships/image" Target="../media/image6.wmf"/><Relationship Id="rId4" Type="http://schemas.openxmlformats.org/officeDocument/2006/relationships/image" Target="../media/image9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image" Target="../media/image11.wmf"/><Relationship Id="rId1" Type="http://schemas.openxmlformats.org/officeDocument/2006/relationships/image" Target="../media/image10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22.wmf"/><Relationship Id="rId1" Type="http://schemas.openxmlformats.org/officeDocument/2006/relationships/image" Target="../media/image21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6" name="Rectangle 1026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>
                <a:latin typeface="Times New Roman" pitchFamily="18" charset="0"/>
                <a:cs typeface="+mn-cs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195587" name="Rectangle 1027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 New Roman" pitchFamily="18" charset="0"/>
                <a:cs typeface="+mn-cs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195588" name="Rectangle 1028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>
                <a:latin typeface="Times New Roman" pitchFamily="18" charset="0"/>
                <a:cs typeface="+mn-cs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195589" name="Rectangle 1029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 New Roman" pitchFamily="18" charset="0"/>
                <a:cs typeface="+mn-cs"/>
              </a:defRPr>
            </a:lvl1pPr>
          </a:lstStyle>
          <a:p>
            <a:pPr>
              <a:defRPr/>
            </a:pPr>
            <a:fld id="{592983BF-6AA8-434A-8C3F-641A2932CB10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5092588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1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>
                <a:latin typeface="Times New Roman" pitchFamily="18" charset="0"/>
                <a:cs typeface="+mn-cs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19661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 New Roman" pitchFamily="18" charset="0"/>
                <a:cs typeface="+mn-cs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399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661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t-BR" noProof="0"/>
              <a:t>Clique para editar os estilos do texto mestre</a:t>
            </a:r>
          </a:p>
          <a:p>
            <a:pPr lvl="1"/>
            <a:r>
              <a:rPr lang="pt-BR" noProof="0"/>
              <a:t>Segundo nível</a:t>
            </a:r>
          </a:p>
          <a:p>
            <a:pPr lvl="2"/>
            <a:r>
              <a:rPr lang="pt-BR" noProof="0"/>
              <a:t>Terceiro nível</a:t>
            </a:r>
          </a:p>
          <a:p>
            <a:pPr lvl="3"/>
            <a:r>
              <a:rPr lang="pt-BR" noProof="0"/>
              <a:t>Quarto nível</a:t>
            </a:r>
          </a:p>
          <a:p>
            <a:pPr lvl="4"/>
            <a:r>
              <a:rPr lang="pt-BR" noProof="0"/>
              <a:t>Quinto nível</a:t>
            </a:r>
          </a:p>
        </p:txBody>
      </p:sp>
      <p:sp>
        <p:nvSpPr>
          <p:cNvPr id="19661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>
                <a:latin typeface="Times New Roman" pitchFamily="18" charset="0"/>
                <a:cs typeface="+mn-cs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19661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 New Roman" pitchFamily="18" charset="0"/>
                <a:cs typeface="+mn-cs"/>
              </a:defRPr>
            </a:lvl1pPr>
          </a:lstStyle>
          <a:p>
            <a:pPr>
              <a:defRPr/>
            </a:pPr>
            <a:fld id="{F865E97B-D23F-4897-A310-B8C542C69AEA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6461704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14B0314-6140-463D-AF7C-BED3A0323594}" type="slidenum">
              <a:rPr lang="pt-BR" smtClean="0"/>
              <a:pPr>
                <a:defRPr/>
              </a:pPr>
              <a:t>2</a:t>
            </a:fld>
            <a:endParaRPr lang="pt-BR"/>
          </a:p>
        </p:txBody>
      </p:sp>
      <p:sp>
        <p:nvSpPr>
          <p:cNvPr id="40963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4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pt-BR" altLang="pt-BR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45710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AE7E29-898A-421F-8161-4FAFD2570671}" type="slidenum">
              <a:rPr lang="pt-BR" smtClean="0"/>
              <a:pPr>
                <a:defRPr/>
              </a:pPr>
              <a:t>11</a:t>
            </a:fld>
            <a:endParaRPr lang="pt-BR"/>
          </a:p>
        </p:txBody>
      </p:sp>
      <p:sp>
        <p:nvSpPr>
          <p:cNvPr id="44035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6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pt-BR" altLang="pt-BR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96307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AE7E29-898A-421F-8161-4FAFD2570671}" type="slidenum">
              <a:rPr lang="pt-BR" smtClean="0"/>
              <a:pPr>
                <a:defRPr/>
              </a:pPr>
              <a:t>12</a:t>
            </a:fld>
            <a:endParaRPr lang="pt-BR"/>
          </a:p>
        </p:txBody>
      </p:sp>
      <p:sp>
        <p:nvSpPr>
          <p:cNvPr id="44035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6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pt-BR" altLang="pt-BR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93364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2943BE0-A29E-4F9F-8B4F-54ABE3BB503A}" type="slidenum">
              <a:rPr lang="pt-BR" smtClean="0"/>
              <a:pPr>
                <a:defRPr/>
              </a:pPr>
              <a:t>13</a:t>
            </a:fld>
            <a:endParaRPr lang="pt-BR"/>
          </a:p>
        </p:txBody>
      </p:sp>
      <p:sp>
        <p:nvSpPr>
          <p:cNvPr id="45059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60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pt-BR" altLang="pt-BR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0610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021175C-C363-46BF-BF4B-6E6C3BAD619E}" type="slidenum">
              <a:rPr lang="pt-BR" smtClean="0"/>
              <a:pPr>
                <a:defRPr/>
              </a:pPr>
              <a:t>14</a:t>
            </a:fld>
            <a:endParaRPr lang="pt-BR"/>
          </a:p>
        </p:txBody>
      </p:sp>
      <p:sp>
        <p:nvSpPr>
          <p:cNvPr id="46083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4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pt-BR" altLang="pt-BR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85568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6883DC6-1A4C-4EE4-92D0-7755D504A0CD}" type="slidenum">
              <a:rPr lang="pt-BR" smtClean="0"/>
              <a:pPr>
                <a:defRPr/>
              </a:pPr>
              <a:t>15</a:t>
            </a:fld>
            <a:endParaRPr lang="pt-BR"/>
          </a:p>
        </p:txBody>
      </p:sp>
      <p:sp>
        <p:nvSpPr>
          <p:cNvPr id="47107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8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pt-BR" altLang="pt-BR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54641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0BD0D4B-D396-476B-BCDF-15F7CEC8E57C}" type="slidenum">
              <a:rPr lang="pt-BR" smtClean="0"/>
              <a:pPr>
                <a:defRPr/>
              </a:pPr>
              <a:t>16</a:t>
            </a:fld>
            <a:endParaRPr lang="pt-BR"/>
          </a:p>
        </p:txBody>
      </p:sp>
      <p:sp>
        <p:nvSpPr>
          <p:cNvPr id="48131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2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pt-BR" altLang="pt-BR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46762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3601BA1-A167-4D90-9001-292831D545E5}" type="slidenum">
              <a:rPr lang="pt-BR" smtClean="0"/>
              <a:pPr>
                <a:defRPr/>
              </a:pPr>
              <a:t>17</a:t>
            </a:fld>
            <a:endParaRPr lang="pt-BR"/>
          </a:p>
        </p:txBody>
      </p:sp>
      <p:sp>
        <p:nvSpPr>
          <p:cNvPr id="49155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6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pt-BR" altLang="pt-BR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737133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05FA935-7DBA-4A9B-878A-F8492ED9B73B}" type="slidenum">
              <a:rPr lang="pt-BR" smtClean="0"/>
              <a:pPr>
                <a:defRPr/>
              </a:pPr>
              <a:t>18</a:t>
            </a:fld>
            <a:endParaRPr lang="pt-BR"/>
          </a:p>
        </p:txBody>
      </p:sp>
      <p:sp>
        <p:nvSpPr>
          <p:cNvPr id="50179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80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pt-BR" altLang="pt-BR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106287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D161323-D030-46A2-9AA1-B3DB76B0952E}" type="slidenum">
              <a:rPr lang="pt-BR" smtClean="0"/>
              <a:pPr>
                <a:defRPr/>
              </a:pPr>
              <a:t>19</a:t>
            </a:fld>
            <a:endParaRPr lang="pt-BR"/>
          </a:p>
        </p:txBody>
      </p:sp>
      <p:sp>
        <p:nvSpPr>
          <p:cNvPr id="51203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4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pt-BR" altLang="pt-BR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431667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5DA393D-AD2B-40FA-A6F4-6B90D8577292}" type="slidenum">
              <a:rPr lang="pt-BR" smtClean="0"/>
              <a:pPr>
                <a:defRPr/>
              </a:pPr>
              <a:t>20</a:t>
            </a:fld>
            <a:endParaRPr lang="pt-BR"/>
          </a:p>
        </p:txBody>
      </p:sp>
      <p:sp>
        <p:nvSpPr>
          <p:cNvPr id="52227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8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pt-BR" altLang="pt-BR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1592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2D3600A-6232-473E-88F5-BDED9E244D7F}" type="slidenum">
              <a:rPr lang="pt-BR" smtClean="0"/>
              <a:pPr>
                <a:defRPr/>
              </a:pPr>
              <a:t>3</a:t>
            </a:fld>
            <a:endParaRPr lang="pt-BR"/>
          </a:p>
        </p:txBody>
      </p:sp>
      <p:sp>
        <p:nvSpPr>
          <p:cNvPr id="41987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988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pt-BR" altLang="pt-BR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149485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BA90393-8795-4990-9372-116EAE2082C5}" type="slidenum">
              <a:rPr lang="pt-BR" smtClean="0"/>
              <a:pPr>
                <a:defRPr/>
              </a:pPr>
              <a:t>21</a:t>
            </a:fld>
            <a:endParaRPr lang="pt-BR"/>
          </a:p>
        </p:txBody>
      </p:sp>
      <p:sp>
        <p:nvSpPr>
          <p:cNvPr id="53251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pt-BR" altLang="pt-BR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292767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B644FCE-119D-4CB5-8567-1C41C8800E86}" type="slidenum">
              <a:rPr lang="pt-BR" smtClean="0"/>
              <a:pPr>
                <a:defRPr/>
              </a:pPr>
              <a:t>22</a:t>
            </a:fld>
            <a:endParaRPr lang="pt-BR"/>
          </a:p>
        </p:txBody>
      </p:sp>
      <p:sp>
        <p:nvSpPr>
          <p:cNvPr id="54275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6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pt-BR" altLang="pt-BR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858731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757E53B-B4A5-4DD8-A764-C049474954B8}" type="slidenum">
              <a:rPr lang="pt-BR" smtClean="0"/>
              <a:pPr>
                <a:defRPr/>
              </a:pPr>
              <a:t>23</a:t>
            </a:fld>
            <a:endParaRPr lang="pt-BR"/>
          </a:p>
        </p:txBody>
      </p:sp>
      <p:sp>
        <p:nvSpPr>
          <p:cNvPr id="55299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0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pt-BR" altLang="pt-BR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744491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8E43FB9-890A-4552-BC9C-6C30E88FDCF6}" type="slidenum">
              <a:rPr lang="pt-BR" smtClean="0"/>
              <a:pPr>
                <a:defRPr/>
              </a:pPr>
              <a:t>24</a:t>
            </a:fld>
            <a:endParaRPr lang="pt-BR"/>
          </a:p>
        </p:txBody>
      </p:sp>
      <p:sp>
        <p:nvSpPr>
          <p:cNvPr id="56323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4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pt-BR" altLang="pt-BR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489476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93889B2-561B-4F0A-8091-CE7DB16AA0BB}" type="slidenum">
              <a:rPr lang="pt-BR" smtClean="0"/>
              <a:pPr>
                <a:defRPr/>
              </a:pPr>
              <a:t>25</a:t>
            </a:fld>
            <a:endParaRPr lang="pt-BR"/>
          </a:p>
        </p:txBody>
      </p:sp>
      <p:sp>
        <p:nvSpPr>
          <p:cNvPr id="57347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8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pt-BR" altLang="pt-BR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192807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0441B8D-A00B-4388-BBFF-15C9DAED6D1B}" type="slidenum">
              <a:rPr lang="pt-BR" smtClean="0"/>
              <a:pPr>
                <a:defRPr/>
              </a:pPr>
              <a:t>26</a:t>
            </a:fld>
            <a:endParaRPr lang="pt-BR"/>
          </a:p>
        </p:txBody>
      </p:sp>
      <p:sp>
        <p:nvSpPr>
          <p:cNvPr id="58371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2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pt-BR" altLang="pt-BR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57826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F1DBA81-0993-47EF-9DF7-9A5548B66E3A}" type="slidenum">
              <a:rPr lang="pt-BR" smtClean="0"/>
              <a:pPr>
                <a:defRPr/>
              </a:pPr>
              <a:t>27</a:t>
            </a:fld>
            <a:endParaRPr lang="pt-BR"/>
          </a:p>
        </p:txBody>
      </p:sp>
      <p:sp>
        <p:nvSpPr>
          <p:cNvPr id="59395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pt-BR" altLang="pt-BR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76725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EA3C436-AF62-4F05-A667-83EB83DB2C3A}" type="slidenum">
              <a:rPr lang="pt-BR" smtClean="0"/>
              <a:pPr>
                <a:defRPr/>
              </a:pPr>
              <a:t>28</a:t>
            </a:fld>
            <a:endParaRPr lang="pt-BR"/>
          </a:p>
        </p:txBody>
      </p:sp>
      <p:sp>
        <p:nvSpPr>
          <p:cNvPr id="60419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20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pt-BR" altLang="pt-BR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818072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DA59A78-07C7-42E0-876E-70C50BDECB39}" type="slidenum">
              <a:rPr lang="pt-BR" smtClean="0"/>
              <a:pPr>
                <a:defRPr/>
              </a:pPr>
              <a:t>29</a:t>
            </a:fld>
            <a:endParaRPr lang="pt-BR"/>
          </a:p>
        </p:txBody>
      </p:sp>
      <p:sp>
        <p:nvSpPr>
          <p:cNvPr id="61443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4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pt-BR" altLang="pt-BR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245914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316C94C-AAD6-4B42-AED7-AA78AA29C148}" type="slidenum">
              <a:rPr lang="pt-BR" smtClean="0"/>
              <a:pPr>
                <a:defRPr/>
              </a:pPr>
              <a:t>30</a:t>
            </a:fld>
            <a:endParaRPr lang="pt-BR"/>
          </a:p>
        </p:txBody>
      </p:sp>
      <p:sp>
        <p:nvSpPr>
          <p:cNvPr id="62467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8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pt-BR" altLang="pt-BR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9875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775EE8D-0518-4B10-9389-9699C7817246}" type="slidenum">
              <a:rPr lang="pt-BR" smtClean="0"/>
              <a:pPr>
                <a:defRPr/>
              </a:pPr>
              <a:t>4</a:t>
            </a:fld>
            <a:endParaRPr lang="pt-BR"/>
          </a:p>
        </p:txBody>
      </p:sp>
      <p:sp>
        <p:nvSpPr>
          <p:cNvPr id="43011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2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pt-BR" altLang="pt-BR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96270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FB61B77-A55E-4DC2-8819-F112C0A52CCC}" type="slidenum">
              <a:rPr lang="pt-BR" smtClean="0"/>
              <a:pPr>
                <a:defRPr/>
              </a:pPr>
              <a:t>31</a:t>
            </a:fld>
            <a:endParaRPr lang="pt-BR"/>
          </a:p>
        </p:txBody>
      </p:sp>
      <p:sp>
        <p:nvSpPr>
          <p:cNvPr id="63491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pt-BR" altLang="pt-BR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119494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61E882D-1558-44C7-A7C9-3A9F32951762}" type="slidenum">
              <a:rPr lang="pt-BR" smtClean="0"/>
              <a:pPr>
                <a:defRPr/>
              </a:pPr>
              <a:t>32</a:t>
            </a:fld>
            <a:endParaRPr lang="pt-BR"/>
          </a:p>
        </p:txBody>
      </p:sp>
      <p:sp>
        <p:nvSpPr>
          <p:cNvPr id="64515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516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pt-BR" altLang="pt-BR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821756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2DE6CCF-E198-42AC-BD57-0C5810F199F6}" type="slidenum">
              <a:rPr lang="pt-BR" smtClean="0"/>
              <a:pPr>
                <a:defRPr/>
              </a:pPr>
              <a:t>33</a:t>
            </a:fld>
            <a:endParaRPr lang="pt-BR"/>
          </a:p>
        </p:txBody>
      </p:sp>
      <p:sp>
        <p:nvSpPr>
          <p:cNvPr id="65539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0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pt-BR" altLang="pt-BR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408649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6AC0928-76D8-452D-880C-22255F9AD94C}" type="slidenum">
              <a:rPr lang="pt-BR" smtClean="0"/>
              <a:pPr>
                <a:defRPr/>
              </a:pPr>
              <a:t>34</a:t>
            </a:fld>
            <a:endParaRPr lang="pt-BR"/>
          </a:p>
        </p:txBody>
      </p:sp>
      <p:sp>
        <p:nvSpPr>
          <p:cNvPr id="66563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pt-BR" altLang="pt-BR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835832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6AC0928-76D8-452D-880C-22255F9AD94C}" type="slidenum">
              <a:rPr lang="pt-BR" smtClean="0"/>
              <a:pPr>
                <a:defRPr/>
              </a:pPr>
              <a:t>35</a:t>
            </a:fld>
            <a:endParaRPr lang="pt-BR"/>
          </a:p>
        </p:txBody>
      </p:sp>
      <p:sp>
        <p:nvSpPr>
          <p:cNvPr id="66563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pt-BR" altLang="pt-BR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779182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6ABBF2F-AEEC-416C-8B0F-6A32227988E4}" type="slidenum">
              <a:rPr lang="pt-BR" smtClean="0"/>
              <a:pPr>
                <a:defRPr/>
              </a:pPr>
              <a:t>36</a:t>
            </a:fld>
            <a:endParaRPr lang="pt-BR"/>
          </a:p>
        </p:txBody>
      </p:sp>
      <p:sp>
        <p:nvSpPr>
          <p:cNvPr id="67587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pt-BR" altLang="pt-BR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377625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5486896-C1C7-492D-8B32-C72711FE4EFE}" type="slidenum">
              <a:rPr lang="pt-BR" smtClean="0"/>
              <a:pPr>
                <a:defRPr/>
              </a:pPr>
              <a:t>37</a:t>
            </a:fld>
            <a:endParaRPr lang="pt-BR"/>
          </a:p>
        </p:txBody>
      </p:sp>
      <p:sp>
        <p:nvSpPr>
          <p:cNvPr id="68611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2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pt-BR" altLang="pt-BR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859396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4FE81BB-7180-45D7-91D5-00F151AA92D3}" type="slidenum">
              <a:rPr lang="pt-BR" smtClean="0"/>
              <a:pPr>
                <a:defRPr/>
              </a:pPr>
              <a:t>38</a:t>
            </a:fld>
            <a:endParaRPr lang="pt-BR"/>
          </a:p>
        </p:txBody>
      </p:sp>
      <p:sp>
        <p:nvSpPr>
          <p:cNvPr id="69635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6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pt-BR" altLang="pt-BR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957532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80D0CC9-B64E-4BD3-8B60-750068CE46FB}" type="slidenum">
              <a:rPr lang="pt-BR" smtClean="0"/>
              <a:pPr>
                <a:defRPr/>
              </a:pPr>
              <a:t>39</a:t>
            </a:fld>
            <a:endParaRPr lang="pt-BR"/>
          </a:p>
        </p:txBody>
      </p:sp>
      <p:sp>
        <p:nvSpPr>
          <p:cNvPr id="70659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60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pt-BR" altLang="pt-BR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113049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F7020C6-F9EB-452C-B827-3197612BE66A}" type="slidenum">
              <a:rPr lang="pt-BR" smtClean="0"/>
              <a:pPr>
                <a:defRPr/>
              </a:pPr>
              <a:t>40</a:t>
            </a:fld>
            <a:endParaRPr lang="pt-BR"/>
          </a:p>
        </p:txBody>
      </p:sp>
      <p:sp>
        <p:nvSpPr>
          <p:cNvPr id="71683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4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pt-BR" altLang="pt-BR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36715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775EE8D-0518-4B10-9389-9699C7817246}" type="slidenum">
              <a:rPr lang="pt-BR" smtClean="0"/>
              <a:pPr>
                <a:defRPr/>
              </a:pPr>
              <a:t>5</a:t>
            </a:fld>
            <a:endParaRPr lang="pt-BR"/>
          </a:p>
        </p:txBody>
      </p:sp>
      <p:sp>
        <p:nvSpPr>
          <p:cNvPr id="43011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2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pt-BR" altLang="pt-BR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744988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8C88F56-EE80-40EB-847B-6ADEB392A98C}" type="slidenum">
              <a:rPr lang="pt-BR" smtClean="0"/>
              <a:pPr>
                <a:defRPr/>
              </a:pPr>
              <a:t>41</a:t>
            </a:fld>
            <a:endParaRPr lang="pt-BR"/>
          </a:p>
        </p:txBody>
      </p:sp>
      <p:sp>
        <p:nvSpPr>
          <p:cNvPr id="72707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8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pt-BR" altLang="pt-BR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654131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EAFDE2D-85F0-4C97-B611-8F5F7BD7720A}" type="slidenum">
              <a:rPr lang="pt-BR" smtClean="0"/>
              <a:pPr>
                <a:defRPr/>
              </a:pPr>
              <a:t>42</a:t>
            </a:fld>
            <a:endParaRPr lang="pt-BR"/>
          </a:p>
        </p:txBody>
      </p:sp>
      <p:sp>
        <p:nvSpPr>
          <p:cNvPr id="73731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2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pt-BR" altLang="pt-BR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502424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00CA354-C39C-42DC-8C72-FB7F64522E28}" type="slidenum">
              <a:rPr lang="pt-BR" smtClean="0"/>
              <a:pPr>
                <a:defRPr/>
              </a:pPr>
              <a:t>43</a:t>
            </a:fld>
            <a:endParaRPr lang="pt-BR"/>
          </a:p>
        </p:txBody>
      </p:sp>
      <p:sp>
        <p:nvSpPr>
          <p:cNvPr id="74755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6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pt-BR" altLang="pt-BR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687684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882FBE4-030F-4B95-9CFC-77DA9F6D2386}" type="slidenum">
              <a:rPr lang="pt-BR" smtClean="0"/>
              <a:pPr>
                <a:defRPr/>
              </a:pPr>
              <a:t>44</a:t>
            </a:fld>
            <a:endParaRPr lang="pt-BR"/>
          </a:p>
        </p:txBody>
      </p:sp>
      <p:sp>
        <p:nvSpPr>
          <p:cNvPr id="75779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80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pt-BR" altLang="pt-BR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715084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882FBE4-030F-4B95-9CFC-77DA9F6D2386}" type="slidenum">
              <a:rPr lang="pt-BR" smtClean="0"/>
              <a:pPr>
                <a:defRPr/>
              </a:pPr>
              <a:t>45</a:t>
            </a:fld>
            <a:endParaRPr lang="pt-BR"/>
          </a:p>
        </p:txBody>
      </p:sp>
      <p:sp>
        <p:nvSpPr>
          <p:cNvPr id="75779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80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pt-BR" altLang="pt-BR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942803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882FBE4-030F-4B95-9CFC-77DA9F6D2386}" type="slidenum">
              <a:rPr lang="pt-BR" smtClean="0"/>
              <a:pPr>
                <a:defRPr/>
              </a:pPr>
              <a:t>46</a:t>
            </a:fld>
            <a:endParaRPr lang="pt-BR"/>
          </a:p>
        </p:txBody>
      </p:sp>
      <p:sp>
        <p:nvSpPr>
          <p:cNvPr id="75779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80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pt-BR" altLang="pt-BR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882047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882FBE4-030F-4B95-9CFC-77DA9F6D2386}" type="slidenum">
              <a:rPr lang="pt-BR" smtClean="0"/>
              <a:pPr>
                <a:defRPr/>
              </a:pPr>
              <a:t>47</a:t>
            </a:fld>
            <a:endParaRPr lang="pt-BR"/>
          </a:p>
        </p:txBody>
      </p:sp>
      <p:sp>
        <p:nvSpPr>
          <p:cNvPr id="75779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80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pt-BR" altLang="pt-BR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949496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882FBE4-030F-4B95-9CFC-77DA9F6D2386}" type="slidenum">
              <a:rPr lang="pt-BR" smtClean="0"/>
              <a:pPr>
                <a:defRPr/>
              </a:pPr>
              <a:t>48</a:t>
            </a:fld>
            <a:endParaRPr lang="pt-BR"/>
          </a:p>
        </p:txBody>
      </p:sp>
      <p:sp>
        <p:nvSpPr>
          <p:cNvPr id="75779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80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pt-BR" altLang="pt-BR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767295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882FBE4-030F-4B95-9CFC-77DA9F6D2386}" type="slidenum">
              <a:rPr lang="pt-BR" smtClean="0"/>
              <a:pPr>
                <a:defRPr/>
              </a:pPr>
              <a:t>49</a:t>
            </a:fld>
            <a:endParaRPr lang="pt-BR"/>
          </a:p>
        </p:txBody>
      </p:sp>
      <p:sp>
        <p:nvSpPr>
          <p:cNvPr id="75779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80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pt-BR" altLang="pt-BR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70049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882FBE4-030F-4B95-9CFC-77DA9F6D2386}" type="slidenum">
              <a:rPr lang="pt-BR" smtClean="0"/>
              <a:pPr>
                <a:defRPr/>
              </a:pPr>
              <a:t>50</a:t>
            </a:fld>
            <a:endParaRPr lang="pt-BR"/>
          </a:p>
        </p:txBody>
      </p:sp>
      <p:sp>
        <p:nvSpPr>
          <p:cNvPr id="75779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80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pt-BR" altLang="pt-BR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2988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AE7E29-898A-421F-8161-4FAFD2570671}" type="slidenum">
              <a:rPr lang="pt-BR" smtClean="0"/>
              <a:pPr>
                <a:defRPr/>
              </a:pPr>
              <a:t>6</a:t>
            </a:fld>
            <a:endParaRPr lang="pt-BR"/>
          </a:p>
        </p:txBody>
      </p:sp>
      <p:sp>
        <p:nvSpPr>
          <p:cNvPr id="44035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6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pt-BR" altLang="pt-BR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885811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882FBE4-030F-4B95-9CFC-77DA9F6D2386}" type="slidenum">
              <a:rPr lang="pt-BR" smtClean="0"/>
              <a:pPr>
                <a:defRPr/>
              </a:pPr>
              <a:t>51</a:t>
            </a:fld>
            <a:endParaRPr lang="pt-BR"/>
          </a:p>
        </p:txBody>
      </p:sp>
      <p:sp>
        <p:nvSpPr>
          <p:cNvPr id="75779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80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pt-BR" altLang="pt-BR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875417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882FBE4-030F-4B95-9CFC-77DA9F6D2386}" type="slidenum">
              <a:rPr lang="pt-BR" smtClean="0"/>
              <a:pPr>
                <a:defRPr/>
              </a:pPr>
              <a:t>52</a:t>
            </a:fld>
            <a:endParaRPr lang="pt-BR"/>
          </a:p>
        </p:txBody>
      </p:sp>
      <p:sp>
        <p:nvSpPr>
          <p:cNvPr id="75779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80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pt-BR" altLang="pt-BR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25146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AE7E29-898A-421F-8161-4FAFD2570671}" type="slidenum">
              <a:rPr lang="pt-BR" smtClean="0"/>
              <a:pPr>
                <a:defRPr/>
              </a:pPr>
              <a:t>7</a:t>
            </a:fld>
            <a:endParaRPr lang="pt-BR"/>
          </a:p>
        </p:txBody>
      </p:sp>
      <p:sp>
        <p:nvSpPr>
          <p:cNvPr id="44035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6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pt-BR" altLang="pt-BR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45679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AE7E29-898A-421F-8161-4FAFD2570671}" type="slidenum">
              <a:rPr lang="pt-BR" smtClean="0"/>
              <a:pPr>
                <a:defRPr/>
              </a:pPr>
              <a:t>8</a:t>
            </a:fld>
            <a:endParaRPr lang="pt-BR"/>
          </a:p>
        </p:txBody>
      </p:sp>
      <p:sp>
        <p:nvSpPr>
          <p:cNvPr id="44035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6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pt-BR" altLang="pt-BR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86203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AE7E29-898A-421F-8161-4FAFD2570671}" type="slidenum">
              <a:rPr lang="pt-BR" smtClean="0"/>
              <a:pPr>
                <a:defRPr/>
              </a:pPr>
              <a:t>9</a:t>
            </a:fld>
            <a:endParaRPr lang="pt-BR"/>
          </a:p>
        </p:txBody>
      </p:sp>
      <p:sp>
        <p:nvSpPr>
          <p:cNvPr id="44035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6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pt-BR" altLang="pt-BR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96666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AE7E29-898A-421F-8161-4FAFD2570671}" type="slidenum">
              <a:rPr lang="pt-BR" smtClean="0"/>
              <a:pPr>
                <a:defRPr/>
              </a:pPr>
              <a:t>10</a:t>
            </a:fld>
            <a:endParaRPr lang="pt-BR"/>
          </a:p>
        </p:txBody>
      </p:sp>
      <p:sp>
        <p:nvSpPr>
          <p:cNvPr id="44035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6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pt-BR" altLang="pt-BR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14185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F9A94BE-3F0C-4649-9D6C-6FCA38C9B953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511647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80A29E2-2CFE-429B-8E0D-C8EF409820AD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200049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48450" y="609600"/>
            <a:ext cx="2114550" cy="5486400"/>
          </a:xfrm>
        </p:spPr>
        <p:txBody>
          <a:bodyPr vert="eaVert"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304800" y="609600"/>
            <a:ext cx="6191250" cy="5486400"/>
          </a:xfrm>
        </p:spPr>
        <p:txBody>
          <a:bodyPr vert="eaVert"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07707BB-0230-43A6-97AF-DDA2CDA4C393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883096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ítulo e tabe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04800" y="609600"/>
            <a:ext cx="8458200" cy="685800"/>
          </a:xfrm>
        </p:spPr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abela 2"/>
          <p:cNvSpPr>
            <a:spLocks noGrp="1"/>
          </p:cNvSpPr>
          <p:nvPr>
            <p:ph type="tbl" idx="1"/>
          </p:nvPr>
        </p:nvSpPr>
        <p:spPr>
          <a:xfrm>
            <a:off x="685800" y="1447800"/>
            <a:ext cx="7772400" cy="4648200"/>
          </a:xfrm>
        </p:spPr>
        <p:txBody>
          <a:bodyPr/>
          <a:lstStyle/>
          <a:p>
            <a:pPr lvl="0"/>
            <a:endParaRPr lang="pt-BR" noProof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C32BC33-DEF5-4B1B-8846-43F66BAF3B2C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747415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239000" y="6400800"/>
            <a:ext cx="1905000" cy="457200"/>
          </a:xfrm>
        </p:spPr>
        <p:txBody>
          <a:bodyPr anchor="b"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4FE59E45-F3FC-4673-97B4-B0479E11FD43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878546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2B52363-9486-4F6F-BB4A-5C3199392D48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455195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685800" y="1447800"/>
            <a:ext cx="3810000" cy="4648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447800"/>
            <a:ext cx="3810000" cy="4648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29AF66F-041C-4EFC-99E0-0755BA52E79F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842254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9A5EF6-09CC-406B-BC69-DCAE6AC9C7F1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951896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95A3FA7-0FB8-448C-8AA8-B9CFC27BAD2D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716486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1802649-F175-4A0D-A598-E768DB4400E3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347006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086E8FB-ECB2-4C14-B28D-C726A5DA0574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768884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pt-BR" noProof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73407E7-D075-4F61-B8C3-D8F373464214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868875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04800" y="609600"/>
            <a:ext cx="84582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pt-BR"/>
              <a:t>Clique para editar o estilo do título mestre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447800"/>
            <a:ext cx="7772400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t-BR" altLang="pt-BR"/>
              <a:t>Clique para editar os estilos do texto mestre</a:t>
            </a:r>
          </a:p>
          <a:p>
            <a:pPr lvl="1"/>
            <a:r>
              <a:rPr lang="pt-BR" altLang="pt-BR"/>
              <a:t>Segundo nível</a:t>
            </a:r>
          </a:p>
          <a:p>
            <a:pPr lvl="2"/>
            <a:r>
              <a:rPr lang="pt-BR" altLang="pt-BR"/>
              <a:t>Terceiro nível</a:t>
            </a:r>
          </a:p>
          <a:p>
            <a:pPr lvl="3"/>
            <a:r>
              <a:rPr lang="pt-BR" altLang="pt-BR"/>
              <a:t>Quarto nível</a:t>
            </a:r>
          </a:p>
          <a:p>
            <a:pPr lvl="4"/>
            <a:r>
              <a:rPr lang="pt-BR" altLang="pt-BR"/>
              <a:t>Quinto nível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400">
                <a:latin typeface="Times New Roman" pitchFamily="18" charset="0"/>
                <a:cs typeface="+mn-cs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Times New Roman" pitchFamily="18" charset="0"/>
                <a:cs typeface="+mn-cs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Times New Roman" pitchFamily="18" charset="0"/>
                <a:cs typeface="+mn-cs"/>
              </a:defRPr>
            </a:lvl1pPr>
          </a:lstStyle>
          <a:p>
            <a:pPr>
              <a:defRPr/>
            </a:pPr>
            <a:fld id="{63CEFA7C-3FDE-4043-A811-B14EF47AB815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  <p:sp>
        <p:nvSpPr>
          <p:cNvPr id="1031" name="Rectangle 7"/>
          <p:cNvSpPr>
            <a:spLocks noChangeArrowheads="1"/>
          </p:cNvSpPr>
          <p:nvPr userDrawn="1"/>
        </p:nvSpPr>
        <p:spPr bwMode="auto">
          <a:xfrm>
            <a:off x="762000" y="1219200"/>
            <a:ext cx="7620000" cy="76200"/>
          </a:xfrm>
          <a:prstGeom prst="rect">
            <a:avLst/>
          </a:prstGeom>
          <a:gradFill rotWithShape="0">
            <a:gsLst>
              <a:gs pos="0">
                <a:schemeClr val="accent2">
                  <a:gamma/>
                  <a:tint val="20392"/>
                  <a:invGamma/>
                </a:schemeClr>
              </a:gs>
              <a:gs pos="50000">
                <a:schemeClr val="accent2"/>
              </a:gs>
              <a:gs pos="100000">
                <a:schemeClr val="accent2">
                  <a:gamma/>
                  <a:tint val="20392"/>
                  <a:invGamma/>
                </a:schemeClr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pt-BR"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86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>
          <a:solidFill>
            <a:srgbClr val="FF3300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>
          <a:solidFill>
            <a:srgbClr val="FF3300"/>
          </a:solidFill>
          <a:effectLst>
            <a:outerShdw blurRad="38100" dist="38100" dir="2700000" algn="tl">
              <a:srgbClr val="C0C0C0"/>
            </a:outerShdw>
          </a:effectLst>
          <a:latin typeface="Comic Sans MS" pitchFamily="66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>
          <a:solidFill>
            <a:srgbClr val="FF3300"/>
          </a:solidFill>
          <a:effectLst>
            <a:outerShdw blurRad="38100" dist="38100" dir="2700000" algn="tl">
              <a:srgbClr val="C0C0C0"/>
            </a:outerShdw>
          </a:effectLst>
          <a:latin typeface="Comic Sans MS" pitchFamily="66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>
          <a:solidFill>
            <a:srgbClr val="FF3300"/>
          </a:solidFill>
          <a:effectLst>
            <a:outerShdw blurRad="38100" dist="38100" dir="2700000" algn="tl">
              <a:srgbClr val="C0C0C0"/>
            </a:outerShdw>
          </a:effectLst>
          <a:latin typeface="Comic Sans MS" pitchFamily="66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>
          <a:solidFill>
            <a:srgbClr val="FF3300"/>
          </a:solidFill>
          <a:effectLst>
            <a:outerShdw blurRad="38100" dist="38100" dir="2700000" algn="tl">
              <a:srgbClr val="C0C0C0"/>
            </a:outerShdw>
          </a:effectLst>
          <a:latin typeface="Comic Sans MS" pitchFamily="66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200">
          <a:solidFill>
            <a:srgbClr val="FF3300"/>
          </a:solidFill>
          <a:effectLst>
            <a:outerShdw blurRad="38100" dist="38100" dir="2700000" algn="tl">
              <a:srgbClr val="C0C0C0"/>
            </a:outerShdw>
          </a:effectLst>
          <a:latin typeface="Comic Sans MS" pitchFamily="66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200">
          <a:solidFill>
            <a:srgbClr val="FF3300"/>
          </a:solidFill>
          <a:effectLst>
            <a:outerShdw blurRad="38100" dist="38100" dir="2700000" algn="tl">
              <a:srgbClr val="C0C0C0"/>
            </a:outerShdw>
          </a:effectLst>
          <a:latin typeface="Comic Sans MS" pitchFamily="66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200">
          <a:solidFill>
            <a:srgbClr val="FF3300"/>
          </a:solidFill>
          <a:effectLst>
            <a:outerShdw blurRad="38100" dist="38100" dir="2700000" algn="tl">
              <a:srgbClr val="C0C0C0"/>
            </a:outerShdw>
          </a:effectLst>
          <a:latin typeface="Comic Sans MS" pitchFamily="66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200">
          <a:solidFill>
            <a:srgbClr val="FF3300"/>
          </a:solidFill>
          <a:effectLst>
            <a:outerShdw blurRad="38100" dist="38100" dir="2700000" algn="tl">
              <a:srgbClr val="C0C0C0"/>
            </a:outerShdw>
          </a:effectLst>
          <a:latin typeface="Comic Sans MS" pitchFamily="66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4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22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14.bin"/><Relationship Id="rId5" Type="http://schemas.openxmlformats.org/officeDocument/2006/relationships/image" Target="../media/image21.wmf"/><Relationship Id="rId4" Type="http://schemas.openxmlformats.org/officeDocument/2006/relationships/oleObject" Target="../embeddings/oleObject13.bin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emf"/><Relationship Id="rId4" Type="http://schemas.microsoft.com/office/2007/relationships/hdphoto" Target="../media/hdphoto1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emf"/><Relationship Id="rId4" Type="http://schemas.microsoft.com/office/2007/relationships/hdphoto" Target="../media/hdphoto2.wdp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wmf"/><Relationship Id="rId3" Type="http://schemas.openxmlformats.org/officeDocument/2006/relationships/notesSlide" Target="../notesSlides/notesSlide2.xml"/><Relationship Id="rId7" Type="http://schemas.openxmlformats.org/officeDocument/2006/relationships/oleObject" Target="../embeddings/oleObject2.bin"/><Relationship Id="rId12" Type="http://schemas.openxmlformats.org/officeDocument/2006/relationships/image" Target="../media/image4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.wmf"/><Relationship Id="rId11" Type="http://schemas.openxmlformats.org/officeDocument/2006/relationships/oleObject" Target="../embeddings/oleObject4.bin"/><Relationship Id="rId5" Type="http://schemas.openxmlformats.org/officeDocument/2006/relationships/oleObject" Target="../embeddings/oleObject1.bin"/><Relationship Id="rId10" Type="http://schemas.openxmlformats.org/officeDocument/2006/relationships/image" Target="../media/image3.wmf"/><Relationship Id="rId4" Type="http://schemas.openxmlformats.org/officeDocument/2006/relationships/image" Target="../media/image5.emf"/><Relationship Id="rId9" Type="http://schemas.openxmlformats.org/officeDocument/2006/relationships/oleObject" Target="../embeddings/oleObject3.bin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emf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.bin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7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6.bin"/><Relationship Id="rId11" Type="http://schemas.openxmlformats.org/officeDocument/2006/relationships/image" Target="../media/image9.wmf"/><Relationship Id="rId5" Type="http://schemas.openxmlformats.org/officeDocument/2006/relationships/image" Target="../media/image6.wmf"/><Relationship Id="rId10" Type="http://schemas.openxmlformats.org/officeDocument/2006/relationships/oleObject" Target="../embeddings/oleObject8.bin"/><Relationship Id="rId4" Type="http://schemas.openxmlformats.org/officeDocument/2006/relationships/oleObject" Target="../embeddings/oleObject5.bin"/><Relationship Id="rId9" Type="http://schemas.openxmlformats.org/officeDocument/2006/relationships/image" Target="../media/image8.w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5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5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1.bin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11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10.bin"/><Relationship Id="rId5" Type="http://schemas.openxmlformats.org/officeDocument/2006/relationships/image" Target="../media/image10.wmf"/><Relationship Id="rId10" Type="http://schemas.openxmlformats.org/officeDocument/2006/relationships/image" Target="../media/image13.png"/><Relationship Id="rId4" Type="http://schemas.openxmlformats.org/officeDocument/2006/relationships/oleObject" Target="../embeddings/oleObject9.bin"/><Relationship Id="rId9" Type="http://schemas.openxmlformats.org/officeDocument/2006/relationships/image" Target="../media/image12.wmf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4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4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6.wmf"/><Relationship Id="rId5" Type="http://schemas.openxmlformats.org/officeDocument/2006/relationships/oleObject" Target="../embeddings/oleObject12.bin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5500688" y="5903913"/>
            <a:ext cx="3414712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lnSpc>
                <a:spcPct val="80000"/>
              </a:lnSpc>
              <a:spcBef>
                <a:spcPct val="20000"/>
              </a:spcBef>
              <a:defRPr/>
            </a:pPr>
            <a:r>
              <a:rPr lang="pt-BR" sz="1800" kern="0" dirty="0">
                <a:latin typeface="+mn-lt"/>
                <a:cs typeface="+mn-cs"/>
              </a:rPr>
              <a:t>Camilo </a:t>
            </a:r>
            <a:r>
              <a:rPr lang="pt-BR" sz="1800" kern="0" dirty="0" err="1">
                <a:latin typeface="+mn-lt"/>
                <a:cs typeface="+mn-cs"/>
              </a:rPr>
              <a:t>Daleles</a:t>
            </a:r>
            <a:r>
              <a:rPr lang="pt-BR" sz="1800" kern="0" dirty="0">
                <a:latin typeface="+mn-lt"/>
                <a:cs typeface="+mn-cs"/>
              </a:rPr>
              <a:t> </a:t>
            </a:r>
            <a:r>
              <a:rPr lang="pt-BR" sz="1800" kern="0" dirty="0" err="1">
                <a:latin typeface="+mn-lt"/>
                <a:cs typeface="+mn-cs"/>
              </a:rPr>
              <a:t>Rennó</a:t>
            </a:r>
            <a:endParaRPr lang="pt-BR" sz="1800" kern="0" dirty="0">
              <a:latin typeface="+mn-lt"/>
              <a:cs typeface="+mn-cs"/>
            </a:endParaRP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defRPr/>
            </a:pPr>
            <a:r>
              <a:rPr lang="pt-BR" sz="1200" kern="0">
                <a:latin typeface="Arial Unicode MS" pitchFamily="34" charset="-128"/>
              </a:rPr>
              <a:t>camilo.renno@inpe.br</a:t>
            </a: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defRPr/>
            </a:pPr>
            <a:r>
              <a:rPr lang="pt-BR" sz="1200" kern="0">
                <a:latin typeface="Arial Unicode MS" pitchFamily="34" charset="-128"/>
                <a:cs typeface="+mn-cs"/>
              </a:rPr>
              <a:t>http</a:t>
            </a:r>
            <a:r>
              <a:rPr lang="pt-BR" sz="1200" kern="0" dirty="0">
                <a:latin typeface="Arial Unicode MS" pitchFamily="34" charset="-128"/>
                <a:cs typeface="+mn-cs"/>
              </a:rPr>
              <a:t>://www.dpi.inpe.br/~camilo/estatistica/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2895600"/>
            <a:ext cx="8458200" cy="685800"/>
          </a:xfrm>
        </p:spPr>
        <p:txBody>
          <a:bodyPr/>
          <a:lstStyle/>
          <a:p>
            <a:pPr eaLnBrk="1" hangingPunct="1">
              <a:defRPr/>
            </a:pPr>
            <a:r>
              <a:rPr lang="pt-BR" sz="2400" dirty="0"/>
              <a:t>Estatística: Aplicação ao Sensoriamento Remoto</a:t>
            </a:r>
            <a:br>
              <a:rPr lang="pt-BR" sz="2400" dirty="0"/>
            </a:br>
            <a:r>
              <a:rPr lang="pt-BR" sz="2400" dirty="0"/>
              <a:t/>
            </a:r>
            <a:br>
              <a:rPr lang="pt-BR" sz="2400" dirty="0"/>
            </a:br>
            <a:r>
              <a:rPr lang="pt-BR" sz="2400" dirty="0"/>
              <a:t>SER 204 - </a:t>
            </a:r>
            <a:r>
              <a:rPr lang="pt-BR" sz="2400"/>
              <a:t>ANO  </a:t>
            </a:r>
            <a:r>
              <a:rPr lang="pt-BR" sz="2400" smtClean="0"/>
              <a:t>2024</a:t>
            </a:r>
            <a:r>
              <a:rPr lang="pt-BR" sz="2400" dirty="0"/>
              <a:t/>
            </a:r>
            <a:br>
              <a:rPr lang="pt-BR" sz="2400" dirty="0"/>
            </a:br>
            <a:r>
              <a:rPr lang="pt-BR" sz="2400" dirty="0"/>
              <a:t/>
            </a:r>
            <a:br>
              <a:rPr lang="pt-BR" sz="2400" dirty="0"/>
            </a:br>
            <a:r>
              <a:rPr lang="pt-BR" sz="2400" dirty="0"/>
              <a:t>Análise de Agrupamento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ítulo 5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pt-BR" dirty="0"/>
              <a:t>Normalização das Variáveis</a:t>
            </a:r>
          </a:p>
        </p:txBody>
      </p:sp>
      <p:sp>
        <p:nvSpPr>
          <p:cNvPr id="31" name="Text Box 65"/>
          <p:cNvSpPr txBox="1">
            <a:spLocks noChangeArrowheads="1"/>
          </p:cNvSpPr>
          <p:nvPr/>
        </p:nvSpPr>
        <p:spPr bwMode="auto">
          <a:xfrm>
            <a:off x="428625" y="1746250"/>
            <a:ext cx="8429625" cy="83099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58775" indent="-358775"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pt-BR" altLang="pt-BR" sz="1600" dirty="0"/>
              <a:t>A normalização pode ser feita de diversas maneiras: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pt-BR" altLang="pt-BR" sz="1600" dirty="0"/>
          </a:p>
          <a:p>
            <a:pPr eaLnBrk="1" hangingPunct="1">
              <a:spcBef>
                <a:spcPct val="0"/>
              </a:spcBef>
              <a:buFont typeface="+mj-lt"/>
              <a:buAutoNum type="alphaLcParenR" startAt="2"/>
            </a:pPr>
            <a:r>
              <a:rPr lang="pt-BR" altLang="pt-BR" sz="1600" dirty="0"/>
              <a:t>dividir pelo valor máximo</a:t>
            </a:r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EBDF4EC-79F7-40DD-8AC8-777735E0A8A0}" type="slidenum">
              <a:rPr lang="pt-BR"/>
              <a:pPr>
                <a:defRPr/>
              </a:pPr>
              <a:t>10</a:t>
            </a:fld>
            <a:endParaRPr lang="pt-BR"/>
          </a:p>
        </p:txBody>
      </p:sp>
      <p:graphicFrame>
        <p:nvGraphicFramePr>
          <p:cNvPr id="5" name="Tabe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3383652"/>
              </p:ext>
            </p:extLst>
          </p:nvPr>
        </p:nvGraphicFramePr>
        <p:xfrm>
          <a:off x="323528" y="2984758"/>
          <a:ext cx="1219200" cy="2133600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19075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1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pt-BR" sz="1100" b="0" i="0" u="none" strike="noStrike" baseline="-25000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1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pt-BR" sz="11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0,725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19,06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0,874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8,88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0,567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4,58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0,271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12,38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0,306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19,10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0,446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8,08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0,397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12,82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0,133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13,56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0,587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13,64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0,426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7,82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</a:tbl>
          </a:graphicData>
        </a:graphic>
      </p:graphicFrame>
      <p:pic>
        <p:nvPicPr>
          <p:cNvPr id="6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3" y="2984759"/>
            <a:ext cx="2463734" cy="21602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Seta para a direita 6"/>
          <p:cNvSpPr/>
          <p:nvPr/>
        </p:nvSpPr>
        <p:spPr bwMode="auto">
          <a:xfrm>
            <a:off x="4310094" y="4280902"/>
            <a:ext cx="359469" cy="359920"/>
          </a:xfrm>
          <a:prstGeom prst="rightArrow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</a:endParaRPr>
          </a:p>
        </p:txBody>
      </p:sp>
      <p:graphicFrame>
        <p:nvGraphicFramePr>
          <p:cNvPr id="3" name="Tabela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02087"/>
              </p:ext>
            </p:extLst>
          </p:nvPr>
        </p:nvGraphicFramePr>
        <p:xfrm>
          <a:off x="4916852" y="3560822"/>
          <a:ext cx="1219200" cy="2133600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19075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1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'</a:t>
                      </a:r>
                      <a:r>
                        <a:rPr lang="pt-BR" sz="1100" b="0" i="0" u="none" strike="noStrike" baseline="-25000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1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'</a:t>
                      </a:r>
                      <a:r>
                        <a:rPr lang="pt-BR" sz="11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0,830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0,998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1,000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0,465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0,649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0,240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0,310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0,648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0,350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1,000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0,510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0,423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0,454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0,671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0,152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0,710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0,672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0,714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0,487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0,409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</a:tbl>
          </a:graphicData>
        </a:graphic>
      </p:graphicFrame>
      <p:pic>
        <p:nvPicPr>
          <p:cNvPr id="12289" name="Picture 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2996" y="3560822"/>
            <a:ext cx="2468394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Retângulo 9"/>
          <p:cNvSpPr/>
          <p:nvPr/>
        </p:nvSpPr>
        <p:spPr>
          <a:xfrm>
            <a:off x="4969103" y="2708920"/>
            <a:ext cx="387638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altLang="pt-BR" dirty="0"/>
              <a:t>No R:</a:t>
            </a:r>
          </a:p>
          <a:p>
            <a:r>
              <a:rPr lang="pt-BR" sz="1200" dirty="0" err="1">
                <a:latin typeface="Arial" panose="020B0604020202020204" pitchFamily="34" charset="0"/>
                <a:cs typeface="Arial" panose="020B0604020202020204" pitchFamily="34" charset="0"/>
              </a:rPr>
              <a:t>maxs</a:t>
            </a:r>
            <a:r>
              <a:rPr lang="pt-BR" sz="1200" dirty="0">
                <a:latin typeface="Arial" panose="020B0604020202020204" pitchFamily="34" charset="0"/>
                <a:cs typeface="Arial" panose="020B0604020202020204" pitchFamily="34" charset="0"/>
              </a:rPr>
              <a:t> &lt;- </a:t>
            </a:r>
            <a:r>
              <a:rPr lang="pt-BR" sz="1200" dirty="0" err="1">
                <a:latin typeface="Arial" panose="020B0604020202020204" pitchFamily="34" charset="0"/>
                <a:cs typeface="Arial" panose="020B0604020202020204" pitchFamily="34" charset="0"/>
              </a:rPr>
              <a:t>apply</a:t>
            </a:r>
            <a:r>
              <a:rPr lang="pt-BR" sz="1200" dirty="0">
                <a:latin typeface="Arial" panose="020B0604020202020204" pitchFamily="34" charset="0"/>
                <a:cs typeface="Arial" panose="020B0604020202020204" pitchFamily="34" charset="0"/>
              </a:rPr>
              <a:t>(data, 2, </a:t>
            </a:r>
            <a:r>
              <a:rPr lang="pt-BR" sz="1200" dirty="0" err="1">
                <a:latin typeface="Arial" panose="020B0604020202020204" pitchFamily="34" charset="0"/>
                <a:cs typeface="Arial" panose="020B0604020202020204" pitchFamily="34" charset="0"/>
              </a:rPr>
              <a:t>max</a:t>
            </a:r>
            <a:r>
              <a:rPr lang="pt-BR" sz="12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pt-BR" sz="1200" dirty="0" err="1">
                <a:latin typeface="Arial" panose="020B0604020202020204" pitchFamily="34" charset="0"/>
                <a:cs typeface="Arial" panose="020B0604020202020204" pitchFamily="34" charset="0"/>
              </a:rPr>
              <a:t>datanew</a:t>
            </a:r>
            <a:r>
              <a:rPr lang="pt-BR" sz="1200" dirty="0">
                <a:latin typeface="Arial" panose="020B0604020202020204" pitchFamily="34" charset="0"/>
                <a:cs typeface="Arial" panose="020B0604020202020204" pitchFamily="34" charset="0"/>
              </a:rPr>
              <a:t> &lt;- </a:t>
            </a:r>
            <a:r>
              <a:rPr lang="pt-BR" sz="1200" dirty="0" err="1">
                <a:latin typeface="Arial" panose="020B0604020202020204" pitchFamily="34" charset="0"/>
                <a:cs typeface="Arial" panose="020B0604020202020204" pitchFamily="34" charset="0"/>
              </a:rPr>
              <a:t>scale</a:t>
            </a:r>
            <a:r>
              <a:rPr lang="pt-BR" sz="1200" dirty="0">
                <a:latin typeface="Arial" panose="020B0604020202020204" pitchFamily="34" charset="0"/>
                <a:cs typeface="Arial" panose="020B0604020202020204" pitchFamily="34" charset="0"/>
              </a:rPr>
              <a:t>(data, center=rep(0,2), </a:t>
            </a:r>
            <a:r>
              <a:rPr lang="pt-BR" sz="1200" dirty="0" err="1">
                <a:latin typeface="Arial" panose="020B0604020202020204" pitchFamily="34" charset="0"/>
                <a:cs typeface="Arial" panose="020B0604020202020204" pitchFamily="34" charset="0"/>
              </a:rPr>
              <a:t>scale</a:t>
            </a:r>
            <a:r>
              <a:rPr lang="pt-BR" sz="1200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pt-BR" sz="1200" dirty="0" err="1">
                <a:latin typeface="Arial" panose="020B0604020202020204" pitchFamily="34" charset="0"/>
                <a:cs typeface="Arial" panose="020B0604020202020204" pitchFamily="34" charset="0"/>
              </a:rPr>
              <a:t>maxs</a:t>
            </a:r>
            <a:r>
              <a:rPr lang="pt-BR" sz="12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12" name="Retângulo 11"/>
          <p:cNvSpPr/>
          <p:nvPr/>
        </p:nvSpPr>
        <p:spPr>
          <a:xfrm>
            <a:off x="323528" y="5417929"/>
            <a:ext cx="712085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altLang="pt-BR" dirty="0">
                <a:solidFill>
                  <a:srgbClr val="FF0000"/>
                </a:solidFill>
              </a:rPr>
              <a:t>Cuidado</a:t>
            </a:r>
            <a:r>
              <a:rPr lang="pt-BR" altLang="pt-BR" dirty="0"/>
              <a:t> com a presença de </a:t>
            </a:r>
            <a:r>
              <a:rPr lang="pt-BR" altLang="pt-BR" i="1" dirty="0" err="1"/>
              <a:t>outliers</a:t>
            </a:r>
            <a:r>
              <a:rPr lang="pt-BR" altLang="pt-B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801888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/>
      <p:bldP spid="12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ítulo 5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pt-BR" dirty="0"/>
              <a:t>Normalização das Variáveis</a:t>
            </a:r>
          </a:p>
        </p:txBody>
      </p:sp>
      <p:sp>
        <p:nvSpPr>
          <p:cNvPr id="31" name="Text Box 65"/>
          <p:cNvSpPr txBox="1">
            <a:spLocks noChangeArrowheads="1"/>
          </p:cNvSpPr>
          <p:nvPr/>
        </p:nvSpPr>
        <p:spPr bwMode="auto">
          <a:xfrm>
            <a:off x="428625" y="1746250"/>
            <a:ext cx="8429625" cy="107721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58775" indent="-358775"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pt-BR" altLang="pt-BR" sz="1600" dirty="0"/>
              <a:t>A normalização pode ser feita de diversas maneiras: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pt-BR" altLang="pt-BR" sz="1600" dirty="0"/>
          </a:p>
          <a:p>
            <a:pPr eaLnBrk="1" hangingPunct="1">
              <a:spcBef>
                <a:spcPct val="0"/>
              </a:spcBef>
              <a:buFont typeface="+mj-lt"/>
              <a:buAutoNum type="alphaLcParenR" startAt="3"/>
            </a:pPr>
            <a:r>
              <a:rPr lang="pt-BR" altLang="pt-BR" sz="1600" dirty="0"/>
              <a:t>padronizar (subtrair a média e dividir pelo desvio padrão)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pt-BR" altLang="pt-BR" sz="1600" dirty="0"/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EBDF4EC-79F7-40DD-8AC8-777735E0A8A0}" type="slidenum">
              <a:rPr lang="pt-BR"/>
              <a:pPr>
                <a:defRPr/>
              </a:pPr>
              <a:t>11</a:t>
            </a:fld>
            <a:endParaRPr lang="pt-BR"/>
          </a:p>
        </p:txBody>
      </p:sp>
      <p:graphicFrame>
        <p:nvGraphicFramePr>
          <p:cNvPr id="5" name="Tabe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8321545"/>
              </p:ext>
            </p:extLst>
          </p:nvPr>
        </p:nvGraphicFramePr>
        <p:xfrm>
          <a:off x="323528" y="3016116"/>
          <a:ext cx="1219200" cy="2133600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19075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1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pt-BR" sz="1100" b="0" i="0" u="none" strike="noStrike" baseline="-25000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1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pt-BR" sz="11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0,725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19,06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0,874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8,88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0,567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4,58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0,271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12,38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0,306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19,10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0,446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8,08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0,397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12,82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0,133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13,56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0,587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13,64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0,426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7,82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</a:tbl>
          </a:graphicData>
        </a:graphic>
      </p:graphicFrame>
      <p:pic>
        <p:nvPicPr>
          <p:cNvPr id="6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3" y="3016117"/>
            <a:ext cx="2463734" cy="21602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Seta para a direita 6"/>
          <p:cNvSpPr/>
          <p:nvPr/>
        </p:nvSpPr>
        <p:spPr bwMode="auto">
          <a:xfrm>
            <a:off x="4310094" y="4312260"/>
            <a:ext cx="359469" cy="359920"/>
          </a:xfrm>
          <a:prstGeom prst="rightArrow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</a:endParaRPr>
          </a:p>
        </p:txBody>
      </p:sp>
      <p:graphicFrame>
        <p:nvGraphicFramePr>
          <p:cNvPr id="3" name="Tabela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1058190"/>
              </p:ext>
            </p:extLst>
          </p:nvPr>
        </p:nvGraphicFramePr>
        <p:xfrm>
          <a:off x="4916852" y="3592180"/>
          <a:ext cx="1219200" cy="2133600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19075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1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'</a:t>
                      </a:r>
                      <a:r>
                        <a:rPr lang="pt-BR" sz="1100" b="0" i="0" u="none" strike="noStrike" baseline="-25000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1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'</a:t>
                      </a:r>
                      <a:r>
                        <a:rPr lang="pt-BR" sz="11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1,140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1,485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1,814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-0,654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0,425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-1,558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-0,915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0,082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-0,757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1,494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-0,123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-0,822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-0,345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0,174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-1,540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0,329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0,515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0,346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-0,214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-0,877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</a:tbl>
          </a:graphicData>
        </a:graphic>
      </p:graphicFrame>
      <p:pic>
        <p:nvPicPr>
          <p:cNvPr id="11265" name="Picture 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2996" y="3592180"/>
            <a:ext cx="2451593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Retângulo 9"/>
          <p:cNvSpPr/>
          <p:nvPr/>
        </p:nvSpPr>
        <p:spPr>
          <a:xfrm>
            <a:off x="4969103" y="2924944"/>
            <a:ext cx="380629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altLang="pt-BR" dirty="0"/>
              <a:t>No R:</a:t>
            </a:r>
            <a:endParaRPr lang="pt-BR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1200" dirty="0" err="1">
                <a:latin typeface="Arial" panose="020B0604020202020204" pitchFamily="34" charset="0"/>
                <a:cs typeface="Arial" panose="020B0604020202020204" pitchFamily="34" charset="0"/>
              </a:rPr>
              <a:t>datanew</a:t>
            </a:r>
            <a:r>
              <a:rPr lang="pt-BR" sz="1200" dirty="0">
                <a:latin typeface="Arial" panose="020B0604020202020204" pitchFamily="34" charset="0"/>
                <a:cs typeface="Arial" panose="020B0604020202020204" pitchFamily="34" charset="0"/>
              </a:rPr>
              <a:t> &lt;- </a:t>
            </a:r>
            <a:r>
              <a:rPr lang="pt-BR" sz="1200" dirty="0" err="1">
                <a:latin typeface="Arial" panose="020B0604020202020204" pitchFamily="34" charset="0"/>
                <a:cs typeface="Arial" panose="020B0604020202020204" pitchFamily="34" charset="0"/>
              </a:rPr>
              <a:t>scale</a:t>
            </a:r>
            <a:r>
              <a:rPr lang="pt-BR" sz="1200" dirty="0">
                <a:latin typeface="Arial" panose="020B0604020202020204" pitchFamily="34" charset="0"/>
                <a:cs typeface="Arial" panose="020B0604020202020204" pitchFamily="34" charset="0"/>
              </a:rPr>
              <a:t>(data, center=TRUE, </a:t>
            </a:r>
            <a:r>
              <a:rPr lang="pt-BR" sz="1200" dirty="0" err="1">
                <a:latin typeface="Arial" panose="020B0604020202020204" pitchFamily="34" charset="0"/>
                <a:cs typeface="Arial" panose="020B0604020202020204" pitchFamily="34" charset="0"/>
              </a:rPr>
              <a:t>scale</a:t>
            </a:r>
            <a:r>
              <a:rPr lang="pt-BR" sz="1200" dirty="0">
                <a:latin typeface="Arial" panose="020B0604020202020204" pitchFamily="34" charset="0"/>
                <a:cs typeface="Arial" panose="020B0604020202020204" pitchFamily="34" charset="0"/>
              </a:rPr>
              <a:t> = TRUE)</a:t>
            </a:r>
          </a:p>
        </p:txBody>
      </p:sp>
      <p:sp>
        <p:nvSpPr>
          <p:cNvPr id="11" name="Retângulo 10"/>
          <p:cNvSpPr/>
          <p:nvPr/>
        </p:nvSpPr>
        <p:spPr>
          <a:xfrm>
            <a:off x="323528" y="5417929"/>
            <a:ext cx="398656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altLang="pt-BR" dirty="0">
                <a:solidFill>
                  <a:srgbClr val="FF0000"/>
                </a:solidFill>
              </a:rPr>
              <a:t>Cuidado</a:t>
            </a:r>
            <a:r>
              <a:rPr lang="pt-BR" altLang="pt-BR" dirty="0"/>
              <a:t> com amostras muito pequenas</a:t>
            </a:r>
          </a:p>
        </p:txBody>
      </p:sp>
    </p:spTree>
    <p:extLst>
      <p:ext uri="{BB962C8B-B14F-4D97-AF65-F5344CB8AC3E}">
        <p14:creationId xmlns:p14="http://schemas.microsoft.com/office/powerpoint/2010/main" val="313069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/>
      <p:bldP spid="11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ítulo 5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pt-BR" dirty="0"/>
              <a:t>Normalização das Variáveis</a:t>
            </a:r>
          </a:p>
        </p:txBody>
      </p:sp>
      <p:sp>
        <p:nvSpPr>
          <p:cNvPr id="31" name="Text Box 65"/>
          <p:cNvSpPr txBox="1">
            <a:spLocks noChangeArrowheads="1"/>
          </p:cNvSpPr>
          <p:nvPr/>
        </p:nvSpPr>
        <p:spPr bwMode="auto">
          <a:xfrm>
            <a:off x="428625" y="1746250"/>
            <a:ext cx="8429625" cy="83099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58775" indent="-358775"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pt-BR" altLang="pt-BR" sz="1600" dirty="0"/>
              <a:t>A normalização pode ser feita de diversas maneiras: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pt-BR" altLang="pt-BR" sz="1600" dirty="0"/>
          </a:p>
          <a:p>
            <a:pPr eaLnBrk="1" hangingPunct="1">
              <a:spcBef>
                <a:spcPct val="0"/>
              </a:spcBef>
              <a:buFont typeface="+mj-lt"/>
              <a:buAutoNum type="alphaLcParenR" startAt="4"/>
            </a:pPr>
            <a:r>
              <a:rPr lang="pt-BR" altLang="pt-BR" sz="1600" dirty="0"/>
              <a:t>transformar os valores em ordem (</a:t>
            </a:r>
            <a:r>
              <a:rPr lang="pt-BR" altLang="pt-BR" sz="1600" i="1" dirty="0" err="1"/>
              <a:t>rank</a:t>
            </a:r>
            <a:r>
              <a:rPr lang="pt-BR" altLang="pt-BR" sz="1600" dirty="0"/>
              <a:t>)</a:t>
            </a:r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EBDF4EC-79F7-40DD-8AC8-777735E0A8A0}" type="slidenum">
              <a:rPr lang="pt-BR"/>
              <a:pPr>
                <a:defRPr/>
              </a:pPr>
              <a:t>12</a:t>
            </a:fld>
            <a:endParaRPr lang="pt-BR"/>
          </a:p>
        </p:txBody>
      </p:sp>
      <p:graphicFrame>
        <p:nvGraphicFramePr>
          <p:cNvPr id="3" name="Tabela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5467331"/>
              </p:ext>
            </p:extLst>
          </p:nvPr>
        </p:nvGraphicFramePr>
        <p:xfrm>
          <a:off x="323528" y="3016116"/>
          <a:ext cx="1219200" cy="2133600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19075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1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pt-BR" sz="1100" b="0" i="0" u="none" strike="noStrike" baseline="-25000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1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pt-BR" sz="11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0,725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19,06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0,874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8,88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0,567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4,58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0,271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12,38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0,306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19,10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0,446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8,08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0,397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12,82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0,133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13,56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0,587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13,64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0,426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7,82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</a:tbl>
          </a:graphicData>
        </a:graphic>
      </p:graphicFrame>
      <p:pic>
        <p:nvPicPr>
          <p:cNvPr id="10241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3" y="3016117"/>
            <a:ext cx="2463734" cy="21602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Seta para a direita 3"/>
          <p:cNvSpPr/>
          <p:nvPr/>
        </p:nvSpPr>
        <p:spPr bwMode="auto">
          <a:xfrm>
            <a:off x="4310094" y="4312260"/>
            <a:ext cx="359469" cy="359920"/>
          </a:xfrm>
          <a:prstGeom prst="rightArrow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</a:endParaRPr>
          </a:p>
        </p:txBody>
      </p:sp>
      <p:graphicFrame>
        <p:nvGraphicFramePr>
          <p:cNvPr id="5" name="Tabe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7787173"/>
              </p:ext>
            </p:extLst>
          </p:nvPr>
        </p:nvGraphicFramePr>
        <p:xfrm>
          <a:off x="4916852" y="3592180"/>
          <a:ext cx="1219200" cy="2133600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19075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1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'</a:t>
                      </a:r>
                      <a:r>
                        <a:rPr lang="pt-BR" sz="1100" b="0" i="0" u="none" strike="noStrike" baseline="-25000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1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'</a:t>
                      </a:r>
                      <a:r>
                        <a:rPr lang="pt-BR" sz="11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</a:tbl>
          </a:graphicData>
        </a:graphic>
      </p:graphicFrame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2996" y="3592180"/>
            <a:ext cx="2468394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Retângulo 10"/>
          <p:cNvSpPr/>
          <p:nvPr/>
        </p:nvSpPr>
        <p:spPr>
          <a:xfrm>
            <a:off x="4969103" y="2852936"/>
            <a:ext cx="231345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altLang="pt-BR" dirty="0"/>
              <a:t>No R:</a:t>
            </a:r>
          </a:p>
          <a:p>
            <a:r>
              <a:rPr lang="pt-BR" sz="1200" dirty="0" err="1">
                <a:latin typeface="Arial" panose="020B0604020202020204" pitchFamily="34" charset="0"/>
                <a:cs typeface="Arial" panose="020B0604020202020204" pitchFamily="34" charset="0"/>
              </a:rPr>
              <a:t>datanew</a:t>
            </a:r>
            <a:r>
              <a:rPr lang="pt-BR" sz="1200" dirty="0">
                <a:latin typeface="Arial" panose="020B0604020202020204" pitchFamily="34" charset="0"/>
                <a:cs typeface="Arial" panose="020B0604020202020204" pitchFamily="34" charset="0"/>
              </a:rPr>
              <a:t> &lt;- </a:t>
            </a:r>
            <a:r>
              <a:rPr lang="pt-BR" sz="1200" dirty="0" err="1">
                <a:latin typeface="Arial" panose="020B0604020202020204" pitchFamily="34" charset="0"/>
                <a:cs typeface="Arial" panose="020B0604020202020204" pitchFamily="34" charset="0"/>
              </a:rPr>
              <a:t>apply</a:t>
            </a:r>
            <a:r>
              <a:rPr lang="pt-BR" sz="1200" dirty="0">
                <a:latin typeface="Arial" panose="020B0604020202020204" pitchFamily="34" charset="0"/>
                <a:cs typeface="Arial" panose="020B0604020202020204" pitchFamily="34" charset="0"/>
              </a:rPr>
              <a:t>(data, 2, </a:t>
            </a:r>
            <a:r>
              <a:rPr lang="pt-BR" sz="1200" dirty="0" err="1">
                <a:latin typeface="Arial" panose="020B0604020202020204" pitchFamily="34" charset="0"/>
                <a:cs typeface="Arial" panose="020B0604020202020204" pitchFamily="34" charset="0"/>
              </a:rPr>
              <a:t>rank</a:t>
            </a:r>
            <a:r>
              <a:rPr lang="pt-BR" sz="12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12" name="Retângulo 11"/>
          <p:cNvSpPr/>
          <p:nvPr/>
        </p:nvSpPr>
        <p:spPr>
          <a:xfrm>
            <a:off x="323528" y="5417929"/>
            <a:ext cx="712085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altLang="pt-BR" dirty="0"/>
              <a:t>“conserta” distribuições muito assimétricas</a:t>
            </a:r>
          </a:p>
          <a:p>
            <a:r>
              <a:rPr lang="pt-BR" altLang="pt-BR" dirty="0"/>
              <a:t>minimiza problemas com </a:t>
            </a:r>
            <a:r>
              <a:rPr lang="pt-BR" altLang="pt-BR" i="1" dirty="0" err="1"/>
              <a:t>outliers</a:t>
            </a:r>
            <a:endParaRPr lang="pt-BR" altLang="pt-BR" i="1" dirty="0"/>
          </a:p>
        </p:txBody>
      </p:sp>
    </p:spTree>
    <p:extLst>
      <p:ext uri="{BB962C8B-B14F-4D97-AF65-F5344CB8AC3E}">
        <p14:creationId xmlns:p14="http://schemas.microsoft.com/office/powerpoint/2010/main" val="605749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1" grpId="0"/>
      <p:bldP spid="12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ítulo 5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pt-BR" dirty="0"/>
              <a:t>Agrupamento Hierárquico</a:t>
            </a:r>
          </a:p>
        </p:txBody>
      </p:sp>
      <p:sp>
        <p:nvSpPr>
          <p:cNvPr id="8195" name="Text Box 65"/>
          <p:cNvSpPr txBox="1">
            <a:spLocks noChangeArrowheads="1"/>
          </p:cNvSpPr>
          <p:nvPr/>
        </p:nvSpPr>
        <p:spPr bwMode="auto">
          <a:xfrm>
            <a:off x="428625" y="1268760"/>
            <a:ext cx="8429625" cy="5842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58775" indent="-358775"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pt-BR" altLang="pt-BR" sz="1600" dirty="0"/>
              <a:t>Este método produz um gráfico de saída chamado </a:t>
            </a:r>
            <a:r>
              <a:rPr lang="pt-BR" altLang="pt-BR" sz="1600" dirty="0" err="1"/>
              <a:t>dendrograma</a:t>
            </a:r>
            <a:r>
              <a:rPr lang="pt-BR" altLang="pt-BR" sz="1600" dirty="0"/>
              <a:t> ou diagrama de árvore que representa a estrutura hierárquica do agrupamento.</a:t>
            </a:r>
          </a:p>
        </p:txBody>
      </p:sp>
      <p:sp>
        <p:nvSpPr>
          <p:cNvPr id="6" name="Retângulo 5"/>
          <p:cNvSpPr>
            <a:spLocks noChangeArrowheads="1"/>
          </p:cNvSpPr>
          <p:nvPr/>
        </p:nvSpPr>
        <p:spPr bwMode="auto">
          <a:xfrm>
            <a:off x="500062" y="4077072"/>
            <a:ext cx="8358187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58775" indent="-358775"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pt-BR" altLang="pt-BR" sz="1600" dirty="0"/>
              <a:t>O </a:t>
            </a:r>
            <a:r>
              <a:rPr lang="pt-BR" altLang="pt-BR" sz="1600" dirty="0" err="1"/>
              <a:t>dendrograma</a:t>
            </a:r>
            <a:r>
              <a:rPr lang="pt-BR" altLang="pt-BR" sz="1600" dirty="0"/>
              <a:t> pode ser construído por aglomeração (mais comum) ou por divisão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pt-BR" altLang="pt-BR" sz="1600" dirty="0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pt-BR" altLang="pt-BR" sz="1600" dirty="0"/>
              <a:t>Para definir o número de grupos, escolhe-se um valor de corte (subjetivo), em função do objetivo da análise</a:t>
            </a:r>
          </a:p>
        </p:txBody>
      </p:sp>
      <p:grpSp>
        <p:nvGrpSpPr>
          <p:cNvPr id="8197" name="Grupo 62"/>
          <p:cNvGrpSpPr>
            <a:grpSpLocks/>
          </p:cNvGrpSpPr>
          <p:nvPr/>
        </p:nvGrpSpPr>
        <p:grpSpPr bwMode="auto">
          <a:xfrm>
            <a:off x="3071813" y="1844824"/>
            <a:ext cx="2143125" cy="2138362"/>
            <a:chOff x="3071802" y="2214554"/>
            <a:chExt cx="2143140" cy="2138672"/>
          </a:xfrm>
        </p:grpSpPr>
        <p:grpSp>
          <p:nvGrpSpPr>
            <p:cNvPr id="8205" name="Grupo 12"/>
            <p:cNvGrpSpPr>
              <a:grpSpLocks/>
            </p:cNvGrpSpPr>
            <p:nvPr/>
          </p:nvGrpSpPr>
          <p:grpSpPr bwMode="auto">
            <a:xfrm>
              <a:off x="3571868" y="4000504"/>
              <a:ext cx="215684" cy="285752"/>
              <a:chOff x="6858016" y="3571876"/>
              <a:chExt cx="357190" cy="1071570"/>
            </a:xfrm>
          </p:grpSpPr>
          <p:cxnSp>
            <p:nvCxnSpPr>
              <p:cNvPr id="8242" name="Conector reto 8"/>
              <p:cNvCxnSpPr>
                <a:cxnSpLocks noChangeShapeType="1"/>
              </p:cNvCxnSpPr>
              <p:nvPr/>
            </p:nvCxnSpPr>
            <p:spPr bwMode="auto">
              <a:xfrm rot="5400000" flipH="1" flipV="1">
                <a:off x="6323025" y="4106867"/>
                <a:ext cx="1071570" cy="1588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243" name="Conector reto 9"/>
              <p:cNvCxnSpPr>
                <a:cxnSpLocks noChangeShapeType="1"/>
              </p:cNvCxnSpPr>
              <p:nvPr/>
            </p:nvCxnSpPr>
            <p:spPr bwMode="auto">
              <a:xfrm rot="5400000" flipH="1" flipV="1">
                <a:off x="6678627" y="4106867"/>
                <a:ext cx="1071570" cy="1588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244" name="Conector reto 11"/>
              <p:cNvCxnSpPr>
                <a:cxnSpLocks noChangeShapeType="1"/>
              </p:cNvCxnSpPr>
              <p:nvPr/>
            </p:nvCxnSpPr>
            <p:spPr bwMode="auto">
              <a:xfrm>
                <a:off x="6858016" y="3571876"/>
                <a:ext cx="357190" cy="1588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cxnSp>
          <p:nvCxnSpPr>
            <p:cNvPr id="8206" name="Conector de seta reta 16"/>
            <p:cNvCxnSpPr>
              <a:cxnSpLocks noChangeShapeType="1"/>
            </p:cNvCxnSpPr>
            <p:nvPr/>
          </p:nvCxnSpPr>
          <p:spPr bwMode="auto">
            <a:xfrm rot="5400000" flipH="1" flipV="1">
              <a:off x="2392347" y="3250405"/>
              <a:ext cx="2072496" cy="794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207" name="Conector reto 18"/>
            <p:cNvCxnSpPr>
              <a:cxnSpLocks noChangeShapeType="1"/>
            </p:cNvCxnSpPr>
            <p:nvPr/>
          </p:nvCxnSpPr>
          <p:spPr bwMode="auto">
            <a:xfrm>
              <a:off x="3428992" y="4286256"/>
              <a:ext cx="1785950" cy="1588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8208" name="Grupo 19"/>
            <p:cNvGrpSpPr>
              <a:grpSpLocks/>
            </p:cNvGrpSpPr>
            <p:nvPr/>
          </p:nvGrpSpPr>
          <p:grpSpPr bwMode="auto">
            <a:xfrm>
              <a:off x="4644658" y="3831771"/>
              <a:ext cx="217716" cy="454485"/>
              <a:chOff x="6858016" y="3571876"/>
              <a:chExt cx="357190" cy="1071570"/>
            </a:xfrm>
          </p:grpSpPr>
          <p:cxnSp>
            <p:nvCxnSpPr>
              <p:cNvPr id="8239" name="Conector reto 20"/>
              <p:cNvCxnSpPr>
                <a:cxnSpLocks noChangeShapeType="1"/>
              </p:cNvCxnSpPr>
              <p:nvPr/>
            </p:nvCxnSpPr>
            <p:spPr bwMode="auto">
              <a:xfrm rot="5400000" flipH="1" flipV="1">
                <a:off x="6323025" y="4106867"/>
                <a:ext cx="1071570" cy="1588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240" name="Conector reto 21"/>
              <p:cNvCxnSpPr>
                <a:cxnSpLocks noChangeShapeType="1"/>
              </p:cNvCxnSpPr>
              <p:nvPr/>
            </p:nvCxnSpPr>
            <p:spPr bwMode="auto">
              <a:xfrm rot="5400000" flipH="1" flipV="1">
                <a:off x="6678627" y="4106867"/>
                <a:ext cx="1071570" cy="1588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241" name="Conector reto 22"/>
              <p:cNvCxnSpPr>
                <a:cxnSpLocks noChangeShapeType="1"/>
              </p:cNvCxnSpPr>
              <p:nvPr/>
            </p:nvCxnSpPr>
            <p:spPr bwMode="auto">
              <a:xfrm>
                <a:off x="6858016" y="3571876"/>
                <a:ext cx="357190" cy="1588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8209" name="Grupo 36"/>
            <p:cNvGrpSpPr>
              <a:grpSpLocks/>
            </p:cNvGrpSpPr>
            <p:nvPr/>
          </p:nvGrpSpPr>
          <p:grpSpPr bwMode="auto">
            <a:xfrm>
              <a:off x="3567408" y="4264219"/>
              <a:ext cx="1500198" cy="89007"/>
              <a:chOff x="5357024" y="4214818"/>
              <a:chExt cx="1068388" cy="214315"/>
            </a:xfrm>
          </p:grpSpPr>
          <p:cxnSp>
            <p:nvCxnSpPr>
              <p:cNvPr id="8231" name="Conector reto 24"/>
              <p:cNvCxnSpPr>
                <a:cxnSpLocks noChangeShapeType="1"/>
              </p:cNvCxnSpPr>
              <p:nvPr/>
            </p:nvCxnSpPr>
            <p:spPr bwMode="auto">
              <a:xfrm rot="5400000">
                <a:off x="5250661" y="4321181"/>
                <a:ext cx="214314" cy="1588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232" name="Conector reto 25"/>
              <p:cNvCxnSpPr>
                <a:cxnSpLocks noChangeShapeType="1"/>
              </p:cNvCxnSpPr>
              <p:nvPr/>
            </p:nvCxnSpPr>
            <p:spPr bwMode="auto">
              <a:xfrm rot="5400000">
                <a:off x="5403061" y="4321181"/>
                <a:ext cx="214314" cy="1588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233" name="Conector reto 26"/>
              <p:cNvCxnSpPr>
                <a:cxnSpLocks noChangeShapeType="1"/>
              </p:cNvCxnSpPr>
              <p:nvPr/>
            </p:nvCxnSpPr>
            <p:spPr bwMode="auto">
              <a:xfrm rot="5400000">
                <a:off x="5555461" y="4321181"/>
                <a:ext cx="214314" cy="1588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234" name="Conector reto 27"/>
              <p:cNvCxnSpPr>
                <a:cxnSpLocks noChangeShapeType="1"/>
              </p:cNvCxnSpPr>
              <p:nvPr/>
            </p:nvCxnSpPr>
            <p:spPr bwMode="auto">
              <a:xfrm rot="5400000">
                <a:off x="5707861" y="4321181"/>
                <a:ext cx="214314" cy="1588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235" name="Conector reto 28"/>
              <p:cNvCxnSpPr>
                <a:cxnSpLocks noChangeShapeType="1"/>
              </p:cNvCxnSpPr>
              <p:nvPr/>
            </p:nvCxnSpPr>
            <p:spPr bwMode="auto">
              <a:xfrm rot="5400000">
                <a:off x="5860261" y="4321181"/>
                <a:ext cx="214314" cy="1588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236" name="Conector reto 32"/>
              <p:cNvCxnSpPr>
                <a:cxnSpLocks noChangeShapeType="1"/>
              </p:cNvCxnSpPr>
              <p:nvPr/>
            </p:nvCxnSpPr>
            <p:spPr bwMode="auto">
              <a:xfrm rot="5400000">
                <a:off x="6012661" y="4321181"/>
                <a:ext cx="214314" cy="1588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237" name="Conector reto 33"/>
              <p:cNvCxnSpPr>
                <a:cxnSpLocks noChangeShapeType="1"/>
              </p:cNvCxnSpPr>
              <p:nvPr/>
            </p:nvCxnSpPr>
            <p:spPr bwMode="auto">
              <a:xfrm rot="5400000">
                <a:off x="6168237" y="4321182"/>
                <a:ext cx="214314" cy="1588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238" name="Conector reto 34"/>
              <p:cNvCxnSpPr>
                <a:cxnSpLocks noChangeShapeType="1"/>
              </p:cNvCxnSpPr>
              <p:nvPr/>
            </p:nvCxnSpPr>
            <p:spPr bwMode="auto">
              <a:xfrm rot="5400000">
                <a:off x="6317461" y="4321181"/>
                <a:ext cx="214314" cy="1588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8210" name="Grupo 37"/>
            <p:cNvGrpSpPr>
              <a:grpSpLocks/>
            </p:cNvGrpSpPr>
            <p:nvPr/>
          </p:nvGrpSpPr>
          <p:grpSpPr bwMode="auto">
            <a:xfrm>
              <a:off x="3714744" y="3643314"/>
              <a:ext cx="289154" cy="620491"/>
              <a:chOff x="6858016" y="3571876"/>
              <a:chExt cx="357190" cy="1071570"/>
            </a:xfrm>
          </p:grpSpPr>
          <p:cxnSp>
            <p:nvCxnSpPr>
              <p:cNvPr id="8228" name="Conector reto 38"/>
              <p:cNvCxnSpPr>
                <a:cxnSpLocks noChangeShapeType="1"/>
              </p:cNvCxnSpPr>
              <p:nvPr/>
            </p:nvCxnSpPr>
            <p:spPr bwMode="auto">
              <a:xfrm rot="5400000" flipH="1" flipV="1">
                <a:off x="6547959" y="3881940"/>
                <a:ext cx="621710" cy="158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229" name="Conector reto 39"/>
              <p:cNvCxnSpPr>
                <a:cxnSpLocks noChangeShapeType="1"/>
              </p:cNvCxnSpPr>
              <p:nvPr/>
            </p:nvCxnSpPr>
            <p:spPr bwMode="auto">
              <a:xfrm rot="5400000" flipH="1" flipV="1">
                <a:off x="6678627" y="4106867"/>
                <a:ext cx="1071570" cy="1588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230" name="Conector reto 40"/>
              <p:cNvCxnSpPr>
                <a:cxnSpLocks noChangeShapeType="1"/>
              </p:cNvCxnSpPr>
              <p:nvPr/>
            </p:nvCxnSpPr>
            <p:spPr bwMode="auto">
              <a:xfrm>
                <a:off x="6858016" y="3571876"/>
                <a:ext cx="357190" cy="1588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8211" name="Grupo 41"/>
            <p:cNvGrpSpPr>
              <a:grpSpLocks/>
            </p:cNvGrpSpPr>
            <p:nvPr/>
          </p:nvGrpSpPr>
          <p:grpSpPr bwMode="auto">
            <a:xfrm>
              <a:off x="3921574" y="3571876"/>
              <a:ext cx="289154" cy="702815"/>
              <a:chOff x="6858016" y="3571876"/>
              <a:chExt cx="357190" cy="1071570"/>
            </a:xfrm>
          </p:grpSpPr>
          <p:cxnSp>
            <p:nvCxnSpPr>
              <p:cNvPr id="8225" name="Conector reto 42"/>
              <p:cNvCxnSpPr>
                <a:cxnSpLocks noChangeShapeType="1"/>
              </p:cNvCxnSpPr>
              <p:nvPr/>
            </p:nvCxnSpPr>
            <p:spPr bwMode="auto">
              <a:xfrm rot="5400000" flipH="1" flipV="1">
                <a:off x="6803924" y="3625975"/>
                <a:ext cx="109777" cy="158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226" name="Conector reto 43"/>
              <p:cNvCxnSpPr>
                <a:cxnSpLocks noChangeShapeType="1"/>
              </p:cNvCxnSpPr>
              <p:nvPr/>
            </p:nvCxnSpPr>
            <p:spPr bwMode="auto">
              <a:xfrm rot="5400000" flipH="1" flipV="1">
                <a:off x="6678627" y="4106867"/>
                <a:ext cx="1071570" cy="1588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227" name="Conector reto 44"/>
              <p:cNvCxnSpPr>
                <a:cxnSpLocks noChangeShapeType="1"/>
              </p:cNvCxnSpPr>
              <p:nvPr/>
            </p:nvCxnSpPr>
            <p:spPr bwMode="auto">
              <a:xfrm>
                <a:off x="6858016" y="3571876"/>
                <a:ext cx="357190" cy="1588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8212" name="Grupo 45"/>
            <p:cNvGrpSpPr>
              <a:grpSpLocks/>
            </p:cNvGrpSpPr>
            <p:nvPr/>
          </p:nvGrpSpPr>
          <p:grpSpPr bwMode="auto">
            <a:xfrm>
              <a:off x="4429123" y="3156857"/>
              <a:ext cx="330122" cy="1133485"/>
              <a:chOff x="6858016" y="3571875"/>
              <a:chExt cx="357190" cy="1071571"/>
            </a:xfrm>
          </p:grpSpPr>
          <p:cxnSp>
            <p:nvCxnSpPr>
              <p:cNvPr id="8222" name="Conector reto 46"/>
              <p:cNvCxnSpPr>
                <a:cxnSpLocks noChangeShapeType="1"/>
              </p:cNvCxnSpPr>
              <p:nvPr/>
            </p:nvCxnSpPr>
            <p:spPr bwMode="auto">
              <a:xfrm rot="5400000" flipH="1" flipV="1">
                <a:off x="6323025" y="4106867"/>
                <a:ext cx="1071570" cy="1588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223" name="Conector reto 47"/>
              <p:cNvCxnSpPr>
                <a:cxnSpLocks noChangeShapeType="1"/>
              </p:cNvCxnSpPr>
              <p:nvPr/>
            </p:nvCxnSpPr>
            <p:spPr bwMode="auto">
              <a:xfrm rot="5400000" flipH="1" flipV="1">
                <a:off x="6894496" y="3890997"/>
                <a:ext cx="639831" cy="1588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224" name="Conector reto 48"/>
              <p:cNvCxnSpPr>
                <a:cxnSpLocks noChangeShapeType="1"/>
              </p:cNvCxnSpPr>
              <p:nvPr/>
            </p:nvCxnSpPr>
            <p:spPr bwMode="auto">
              <a:xfrm>
                <a:off x="6858016" y="3571876"/>
                <a:ext cx="357190" cy="1588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8213" name="Grupo 49"/>
            <p:cNvGrpSpPr>
              <a:grpSpLocks/>
            </p:cNvGrpSpPr>
            <p:nvPr/>
          </p:nvGrpSpPr>
          <p:grpSpPr bwMode="auto">
            <a:xfrm>
              <a:off x="4081466" y="2472413"/>
              <a:ext cx="510267" cy="1098001"/>
              <a:chOff x="6858016" y="3571876"/>
              <a:chExt cx="357190" cy="1038025"/>
            </a:xfrm>
          </p:grpSpPr>
          <p:cxnSp>
            <p:nvCxnSpPr>
              <p:cNvPr id="8219" name="Conector reto 50"/>
              <p:cNvCxnSpPr>
                <a:cxnSpLocks noChangeShapeType="1"/>
              </p:cNvCxnSpPr>
              <p:nvPr/>
            </p:nvCxnSpPr>
            <p:spPr bwMode="auto">
              <a:xfrm rot="5400000" flipH="1" flipV="1">
                <a:off x="6340592" y="4090889"/>
                <a:ext cx="1038024" cy="0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220" name="Conector reto 51"/>
              <p:cNvCxnSpPr>
                <a:cxnSpLocks noChangeShapeType="1"/>
              </p:cNvCxnSpPr>
              <p:nvPr/>
            </p:nvCxnSpPr>
            <p:spPr bwMode="auto">
              <a:xfrm rot="5400000" flipH="1" flipV="1">
                <a:off x="6891093" y="3894401"/>
                <a:ext cx="646638" cy="1588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221" name="Conector reto 52"/>
              <p:cNvCxnSpPr>
                <a:cxnSpLocks noChangeShapeType="1"/>
              </p:cNvCxnSpPr>
              <p:nvPr/>
            </p:nvCxnSpPr>
            <p:spPr bwMode="auto">
              <a:xfrm>
                <a:off x="6858016" y="3571876"/>
                <a:ext cx="357190" cy="1588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cxnSp>
          <p:nvCxnSpPr>
            <p:cNvPr id="8214" name="Conector reto 55"/>
            <p:cNvCxnSpPr>
              <a:cxnSpLocks noChangeShapeType="1"/>
            </p:cNvCxnSpPr>
            <p:nvPr/>
          </p:nvCxnSpPr>
          <p:spPr bwMode="auto">
            <a:xfrm rot="5400000" flipH="1" flipV="1">
              <a:off x="4287642" y="2411440"/>
              <a:ext cx="108000" cy="1588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8215" name="Retângulo 57"/>
            <p:cNvSpPr>
              <a:spLocks noChangeArrowheads="1"/>
            </p:cNvSpPr>
            <p:nvPr/>
          </p:nvSpPr>
          <p:spPr bwMode="auto">
            <a:xfrm rot="-5400000">
              <a:off x="2720744" y="3137116"/>
              <a:ext cx="1040670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pt-BR" altLang="pt-BR" sz="1600"/>
                <a:t>distância</a:t>
              </a:r>
            </a:p>
          </p:txBody>
        </p:sp>
        <p:cxnSp>
          <p:nvCxnSpPr>
            <p:cNvPr id="8216" name="Conector reto 59"/>
            <p:cNvCxnSpPr>
              <a:cxnSpLocks noChangeShapeType="1"/>
            </p:cNvCxnSpPr>
            <p:nvPr/>
          </p:nvCxnSpPr>
          <p:spPr bwMode="auto">
            <a:xfrm rot="5400000" flipH="1" flipV="1">
              <a:off x="4093259" y="3329430"/>
              <a:ext cx="1944000" cy="0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217" name="Conector reto 60"/>
            <p:cNvCxnSpPr>
              <a:cxnSpLocks noChangeShapeType="1"/>
            </p:cNvCxnSpPr>
            <p:nvPr/>
          </p:nvCxnSpPr>
          <p:spPr bwMode="auto">
            <a:xfrm>
              <a:off x="4348157" y="2357430"/>
              <a:ext cx="720000" cy="0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218" name="Conector reto 61"/>
            <p:cNvCxnSpPr>
              <a:cxnSpLocks noChangeShapeType="1"/>
            </p:cNvCxnSpPr>
            <p:nvPr/>
          </p:nvCxnSpPr>
          <p:spPr bwMode="auto">
            <a:xfrm rot="5400000" flipH="1" flipV="1">
              <a:off x="4660082" y="2296460"/>
              <a:ext cx="108000" cy="1588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E141573-860E-41D4-A55D-623D592FDDCE}" type="slidenum">
              <a:rPr lang="pt-BR"/>
              <a:pPr>
                <a:defRPr/>
              </a:pPr>
              <a:t>13</a:t>
            </a:fld>
            <a:endParaRPr lang="pt-BR"/>
          </a:p>
        </p:txBody>
      </p:sp>
      <p:grpSp>
        <p:nvGrpSpPr>
          <p:cNvPr id="46" name="Grupo 45"/>
          <p:cNvGrpSpPr/>
          <p:nvPr/>
        </p:nvGrpSpPr>
        <p:grpSpPr>
          <a:xfrm>
            <a:off x="4891462" y="5030809"/>
            <a:ext cx="3027013" cy="1471426"/>
            <a:chOff x="4891462" y="5030809"/>
            <a:chExt cx="3027013" cy="1471426"/>
          </a:xfrm>
        </p:grpSpPr>
        <p:grpSp>
          <p:nvGrpSpPr>
            <p:cNvPr id="40" name="Grupo 39"/>
            <p:cNvGrpSpPr/>
            <p:nvPr/>
          </p:nvGrpSpPr>
          <p:grpSpPr>
            <a:xfrm>
              <a:off x="4891462" y="5030809"/>
              <a:ext cx="1106883" cy="1471426"/>
              <a:chOff x="696286" y="5661248"/>
              <a:chExt cx="758914" cy="1008856"/>
            </a:xfrm>
          </p:grpSpPr>
          <p:cxnSp>
            <p:nvCxnSpPr>
              <p:cNvPr id="4" name="Conector reto 3"/>
              <p:cNvCxnSpPr/>
              <p:nvPr/>
            </p:nvCxnSpPr>
            <p:spPr bwMode="auto">
              <a:xfrm>
                <a:off x="1134597" y="5661248"/>
                <a:ext cx="0" cy="144016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7" name="Conector reto 6"/>
              <p:cNvCxnSpPr/>
              <p:nvPr/>
            </p:nvCxnSpPr>
            <p:spPr bwMode="auto">
              <a:xfrm>
                <a:off x="971600" y="5805264"/>
                <a:ext cx="325994" cy="0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9" name="Conector reto 8"/>
              <p:cNvCxnSpPr/>
              <p:nvPr/>
            </p:nvCxnSpPr>
            <p:spPr bwMode="auto">
              <a:xfrm>
                <a:off x="972461" y="5805264"/>
                <a:ext cx="0" cy="360040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3" name="Conector reto 12"/>
              <p:cNvCxnSpPr/>
              <p:nvPr/>
            </p:nvCxnSpPr>
            <p:spPr bwMode="auto">
              <a:xfrm>
                <a:off x="1297594" y="5805264"/>
                <a:ext cx="0" cy="504056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5" name="Conector reto 14"/>
              <p:cNvCxnSpPr/>
              <p:nvPr/>
            </p:nvCxnSpPr>
            <p:spPr bwMode="auto">
              <a:xfrm>
                <a:off x="864920" y="6165304"/>
                <a:ext cx="216024" cy="0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7" name="Conector reto 16"/>
              <p:cNvCxnSpPr/>
              <p:nvPr/>
            </p:nvCxnSpPr>
            <p:spPr bwMode="auto">
              <a:xfrm>
                <a:off x="1080944" y="6165304"/>
                <a:ext cx="0" cy="360040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1" name="Conector reto 20"/>
              <p:cNvCxnSpPr/>
              <p:nvPr/>
            </p:nvCxnSpPr>
            <p:spPr bwMode="auto">
              <a:xfrm>
                <a:off x="864920" y="6165304"/>
                <a:ext cx="0" cy="180020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grpSp>
            <p:nvGrpSpPr>
              <p:cNvPr id="37" name="Grupo 36"/>
              <p:cNvGrpSpPr/>
              <p:nvPr/>
            </p:nvGrpSpPr>
            <p:grpSpPr>
              <a:xfrm>
                <a:off x="792246" y="6345324"/>
                <a:ext cx="145348" cy="180020"/>
                <a:chOff x="792246" y="6345324"/>
                <a:chExt cx="145348" cy="180020"/>
              </a:xfrm>
            </p:grpSpPr>
            <p:cxnSp>
              <p:nvCxnSpPr>
                <p:cNvPr id="23" name="Conector reto 22"/>
                <p:cNvCxnSpPr/>
                <p:nvPr/>
              </p:nvCxnSpPr>
              <p:spPr bwMode="auto">
                <a:xfrm>
                  <a:off x="792246" y="6345324"/>
                  <a:ext cx="145348" cy="0"/>
                </a:xfrm>
                <a:prstGeom prst="line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5" name="Conector reto 24"/>
                <p:cNvCxnSpPr/>
                <p:nvPr/>
              </p:nvCxnSpPr>
              <p:spPr bwMode="auto">
                <a:xfrm>
                  <a:off x="792246" y="6345324"/>
                  <a:ext cx="0" cy="180020"/>
                </a:xfrm>
                <a:prstGeom prst="line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1" name="Conector reto 30"/>
                <p:cNvCxnSpPr/>
                <p:nvPr/>
              </p:nvCxnSpPr>
              <p:spPr bwMode="auto">
                <a:xfrm>
                  <a:off x="937594" y="6345324"/>
                  <a:ext cx="0" cy="180020"/>
                </a:xfrm>
                <a:prstGeom prst="line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cxnSp>
            <p:nvCxnSpPr>
              <p:cNvPr id="63" name="Conector reto 62"/>
              <p:cNvCxnSpPr/>
              <p:nvPr/>
            </p:nvCxnSpPr>
            <p:spPr bwMode="auto">
              <a:xfrm>
                <a:off x="1225594" y="6317185"/>
                <a:ext cx="144000" cy="0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3" name="Conector reto 32"/>
              <p:cNvCxnSpPr/>
              <p:nvPr/>
            </p:nvCxnSpPr>
            <p:spPr bwMode="auto">
              <a:xfrm>
                <a:off x="1225594" y="6318664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5" name="Conector reto 34"/>
              <p:cNvCxnSpPr/>
              <p:nvPr/>
            </p:nvCxnSpPr>
            <p:spPr bwMode="auto">
              <a:xfrm>
                <a:off x="1369594" y="6318664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39" name="CaixaDeTexto 38"/>
              <p:cNvSpPr txBox="1"/>
              <p:nvPr/>
            </p:nvSpPr>
            <p:spPr>
              <a:xfrm>
                <a:off x="696286" y="6501287"/>
                <a:ext cx="191459" cy="1688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1000" dirty="0"/>
                  <a:t>A</a:t>
                </a:r>
              </a:p>
            </p:txBody>
          </p:sp>
          <p:sp>
            <p:nvSpPr>
              <p:cNvPr id="92" name="CaixaDeTexto 91"/>
              <p:cNvSpPr txBox="1"/>
              <p:nvPr/>
            </p:nvSpPr>
            <p:spPr>
              <a:xfrm>
                <a:off x="841634" y="6501287"/>
                <a:ext cx="181566" cy="1688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1000" dirty="0"/>
                  <a:t>B</a:t>
                </a:r>
              </a:p>
            </p:txBody>
          </p:sp>
          <p:sp>
            <p:nvSpPr>
              <p:cNvPr id="93" name="CaixaDeTexto 92"/>
              <p:cNvSpPr txBox="1"/>
              <p:nvPr/>
            </p:nvSpPr>
            <p:spPr>
              <a:xfrm>
                <a:off x="984983" y="6501287"/>
                <a:ext cx="179368" cy="1688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1000" dirty="0"/>
                  <a:t>C</a:t>
                </a:r>
              </a:p>
            </p:txBody>
          </p:sp>
          <p:sp>
            <p:nvSpPr>
              <p:cNvPr id="94" name="CaixaDeTexto 93"/>
              <p:cNvSpPr txBox="1"/>
              <p:nvPr/>
            </p:nvSpPr>
            <p:spPr>
              <a:xfrm>
                <a:off x="1134443" y="6501287"/>
                <a:ext cx="190359" cy="1688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1000" dirty="0"/>
                  <a:t>D</a:t>
                </a:r>
              </a:p>
            </p:txBody>
          </p:sp>
          <p:sp>
            <p:nvSpPr>
              <p:cNvPr id="95" name="CaixaDeTexto 94"/>
              <p:cNvSpPr txBox="1"/>
              <p:nvPr/>
            </p:nvSpPr>
            <p:spPr>
              <a:xfrm>
                <a:off x="1273634" y="6501287"/>
                <a:ext cx="181566" cy="1688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1000" dirty="0"/>
                  <a:t>E</a:t>
                </a:r>
              </a:p>
            </p:txBody>
          </p:sp>
        </p:grpSp>
        <p:grpSp>
          <p:nvGrpSpPr>
            <p:cNvPr id="43" name="Grupo 42"/>
            <p:cNvGrpSpPr/>
            <p:nvPr/>
          </p:nvGrpSpPr>
          <p:grpSpPr>
            <a:xfrm>
              <a:off x="6798768" y="5030809"/>
              <a:ext cx="1119707" cy="1471426"/>
              <a:chOff x="1860122" y="5646732"/>
              <a:chExt cx="767707" cy="1008856"/>
            </a:xfrm>
          </p:grpSpPr>
          <p:cxnSp>
            <p:nvCxnSpPr>
              <p:cNvPr id="98" name="Conector reto 97"/>
              <p:cNvCxnSpPr/>
              <p:nvPr/>
            </p:nvCxnSpPr>
            <p:spPr bwMode="auto">
              <a:xfrm>
                <a:off x="2298433" y="5646732"/>
                <a:ext cx="0" cy="144016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grpSp>
            <p:nvGrpSpPr>
              <p:cNvPr id="42" name="Grupo 41"/>
              <p:cNvGrpSpPr/>
              <p:nvPr/>
            </p:nvGrpSpPr>
            <p:grpSpPr>
              <a:xfrm>
                <a:off x="2064094" y="5790748"/>
                <a:ext cx="397336" cy="504056"/>
                <a:chOff x="2135436" y="5790748"/>
                <a:chExt cx="325994" cy="504056"/>
              </a:xfrm>
            </p:grpSpPr>
            <p:cxnSp>
              <p:nvCxnSpPr>
                <p:cNvPr id="99" name="Conector reto 98"/>
                <p:cNvCxnSpPr/>
                <p:nvPr/>
              </p:nvCxnSpPr>
              <p:spPr bwMode="auto">
                <a:xfrm>
                  <a:off x="2135436" y="5790748"/>
                  <a:ext cx="325994" cy="0"/>
                </a:xfrm>
                <a:prstGeom prst="line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00" name="Conector reto 99"/>
                <p:cNvCxnSpPr/>
                <p:nvPr/>
              </p:nvCxnSpPr>
              <p:spPr bwMode="auto">
                <a:xfrm>
                  <a:off x="2136297" y="5790748"/>
                  <a:ext cx="0" cy="360040"/>
                </a:xfrm>
                <a:prstGeom prst="line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01" name="Conector reto 100"/>
                <p:cNvCxnSpPr/>
                <p:nvPr/>
              </p:nvCxnSpPr>
              <p:spPr bwMode="auto">
                <a:xfrm>
                  <a:off x="2461430" y="5790748"/>
                  <a:ext cx="0" cy="504056"/>
                </a:xfrm>
                <a:prstGeom prst="line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grpSp>
            <p:nvGrpSpPr>
              <p:cNvPr id="41" name="Grupo 40"/>
              <p:cNvGrpSpPr/>
              <p:nvPr/>
            </p:nvGrpSpPr>
            <p:grpSpPr>
              <a:xfrm flipH="1">
                <a:off x="1956082" y="6150788"/>
                <a:ext cx="288698" cy="360040"/>
                <a:chOff x="1956082" y="6150788"/>
                <a:chExt cx="288698" cy="360040"/>
              </a:xfrm>
            </p:grpSpPr>
            <p:cxnSp>
              <p:nvCxnSpPr>
                <p:cNvPr id="102" name="Conector reto 101"/>
                <p:cNvCxnSpPr/>
                <p:nvPr/>
              </p:nvCxnSpPr>
              <p:spPr bwMode="auto">
                <a:xfrm>
                  <a:off x="2028756" y="6150788"/>
                  <a:ext cx="216024" cy="0"/>
                </a:xfrm>
                <a:prstGeom prst="line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03" name="Conector reto 102"/>
                <p:cNvCxnSpPr/>
                <p:nvPr/>
              </p:nvCxnSpPr>
              <p:spPr bwMode="auto">
                <a:xfrm>
                  <a:off x="2244780" y="6150788"/>
                  <a:ext cx="0" cy="360040"/>
                </a:xfrm>
                <a:prstGeom prst="line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04" name="Conector reto 103"/>
                <p:cNvCxnSpPr/>
                <p:nvPr/>
              </p:nvCxnSpPr>
              <p:spPr bwMode="auto">
                <a:xfrm>
                  <a:off x="2028756" y="6150788"/>
                  <a:ext cx="0" cy="180020"/>
                </a:xfrm>
                <a:prstGeom prst="line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grpSp>
              <p:nvGrpSpPr>
                <p:cNvPr id="105" name="Grupo 104"/>
                <p:cNvGrpSpPr/>
                <p:nvPr/>
              </p:nvGrpSpPr>
              <p:grpSpPr>
                <a:xfrm>
                  <a:off x="1956082" y="6330808"/>
                  <a:ext cx="145348" cy="180020"/>
                  <a:chOff x="792246" y="6345324"/>
                  <a:chExt cx="145348" cy="180020"/>
                </a:xfrm>
              </p:grpSpPr>
              <p:cxnSp>
                <p:nvCxnSpPr>
                  <p:cNvPr id="114" name="Conector reto 113"/>
                  <p:cNvCxnSpPr/>
                  <p:nvPr/>
                </p:nvCxnSpPr>
                <p:spPr bwMode="auto">
                  <a:xfrm>
                    <a:off x="792246" y="6345324"/>
                    <a:ext cx="145348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115" name="Conector reto 114"/>
                  <p:cNvCxnSpPr/>
                  <p:nvPr/>
                </p:nvCxnSpPr>
                <p:spPr bwMode="auto">
                  <a:xfrm>
                    <a:off x="792246" y="6345324"/>
                    <a:ext cx="0" cy="18002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116" name="Conector reto 115"/>
                  <p:cNvCxnSpPr/>
                  <p:nvPr/>
                </p:nvCxnSpPr>
                <p:spPr bwMode="auto">
                  <a:xfrm>
                    <a:off x="937594" y="6345324"/>
                    <a:ext cx="0" cy="18002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</p:grpSp>
          <p:cxnSp>
            <p:nvCxnSpPr>
              <p:cNvPr id="106" name="Conector reto 105"/>
              <p:cNvCxnSpPr/>
              <p:nvPr/>
            </p:nvCxnSpPr>
            <p:spPr bwMode="auto">
              <a:xfrm>
                <a:off x="2389430" y="6302669"/>
                <a:ext cx="144000" cy="0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07" name="Conector reto 106"/>
              <p:cNvCxnSpPr/>
              <p:nvPr/>
            </p:nvCxnSpPr>
            <p:spPr bwMode="auto">
              <a:xfrm>
                <a:off x="2389430" y="6304148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08" name="Conector reto 107"/>
              <p:cNvCxnSpPr/>
              <p:nvPr/>
            </p:nvCxnSpPr>
            <p:spPr bwMode="auto">
              <a:xfrm>
                <a:off x="2533430" y="6304148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109" name="CaixaDeTexto 108"/>
              <p:cNvSpPr txBox="1"/>
              <p:nvPr/>
            </p:nvSpPr>
            <p:spPr>
              <a:xfrm>
                <a:off x="1860122" y="6486771"/>
                <a:ext cx="179368" cy="1688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1000" dirty="0"/>
                  <a:t>C</a:t>
                </a:r>
              </a:p>
            </p:txBody>
          </p:sp>
          <p:sp>
            <p:nvSpPr>
              <p:cNvPr id="110" name="CaixaDeTexto 109"/>
              <p:cNvSpPr txBox="1"/>
              <p:nvPr/>
            </p:nvSpPr>
            <p:spPr>
              <a:xfrm>
                <a:off x="2005471" y="6486771"/>
                <a:ext cx="191459" cy="1688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1000" dirty="0"/>
                  <a:t>A</a:t>
                </a:r>
              </a:p>
            </p:txBody>
          </p:sp>
          <p:sp>
            <p:nvSpPr>
              <p:cNvPr id="111" name="CaixaDeTexto 110"/>
              <p:cNvSpPr txBox="1"/>
              <p:nvPr/>
            </p:nvSpPr>
            <p:spPr>
              <a:xfrm>
                <a:off x="2148821" y="6486771"/>
                <a:ext cx="181566" cy="1688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1000" dirty="0"/>
                  <a:t>B</a:t>
                </a:r>
              </a:p>
            </p:txBody>
          </p:sp>
          <p:sp>
            <p:nvSpPr>
              <p:cNvPr id="112" name="CaixaDeTexto 111"/>
              <p:cNvSpPr txBox="1"/>
              <p:nvPr/>
            </p:nvSpPr>
            <p:spPr>
              <a:xfrm>
                <a:off x="2298279" y="6486771"/>
                <a:ext cx="181566" cy="1688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1000" dirty="0"/>
                  <a:t>E</a:t>
                </a:r>
              </a:p>
            </p:txBody>
          </p:sp>
          <p:sp>
            <p:nvSpPr>
              <p:cNvPr id="113" name="CaixaDeTexto 112"/>
              <p:cNvSpPr txBox="1"/>
              <p:nvPr/>
            </p:nvSpPr>
            <p:spPr>
              <a:xfrm>
                <a:off x="2437470" y="6486771"/>
                <a:ext cx="190359" cy="1688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1000" dirty="0"/>
                  <a:t>D</a:t>
                </a:r>
              </a:p>
            </p:txBody>
          </p:sp>
        </p:grpSp>
        <p:sp>
          <p:nvSpPr>
            <p:cNvPr id="44" name="CaixaDeTexto 43"/>
            <p:cNvSpPr txBox="1"/>
            <p:nvPr/>
          </p:nvSpPr>
          <p:spPr>
            <a:xfrm>
              <a:off x="6212366" y="5673964"/>
              <a:ext cx="5802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800" dirty="0">
                  <a:sym typeface="Symbol"/>
                </a:rPr>
                <a:t></a:t>
              </a:r>
              <a:endParaRPr lang="pt-BR" sz="1800" dirty="0"/>
            </a:p>
          </p:txBody>
        </p:sp>
      </p:grpSp>
      <p:sp>
        <p:nvSpPr>
          <p:cNvPr id="45" name="Retângulo 44"/>
          <p:cNvSpPr/>
          <p:nvPr/>
        </p:nvSpPr>
        <p:spPr>
          <a:xfrm>
            <a:off x="500062" y="5445224"/>
            <a:ext cx="384809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5600" indent="-355600"/>
            <a:r>
              <a:rPr lang="pt-BR" altLang="pt-BR" dirty="0"/>
              <a:t>Cuidado ao analisar um </a:t>
            </a:r>
            <a:r>
              <a:rPr lang="pt-BR" altLang="pt-BR" dirty="0" err="1"/>
              <a:t>dendrograma</a:t>
            </a:r>
            <a:r>
              <a:rPr lang="pt-BR" altLang="pt-BR" dirty="0"/>
              <a:t>: seu comportamento se assemelha a um móbile!</a:t>
            </a:r>
          </a:p>
        </p:txBody>
      </p:sp>
      <p:grpSp>
        <p:nvGrpSpPr>
          <p:cNvPr id="16" name="Agrupar 15">
            <a:extLst>
              <a:ext uri="{FF2B5EF4-FFF2-40B4-BE49-F238E27FC236}">
                <a16:creationId xmlns:a16="http://schemas.microsoft.com/office/drawing/2014/main" xmlns="" id="{984646CC-3F55-B890-A8D7-5D9B30BB839F}"/>
              </a:ext>
            </a:extLst>
          </p:cNvPr>
          <p:cNvGrpSpPr/>
          <p:nvPr/>
        </p:nvGrpSpPr>
        <p:grpSpPr>
          <a:xfrm>
            <a:off x="3214688" y="2251224"/>
            <a:ext cx="3216275" cy="1799114"/>
            <a:chOff x="3214688" y="2251224"/>
            <a:chExt cx="3216275" cy="1799114"/>
          </a:xfrm>
        </p:grpSpPr>
        <p:grpSp>
          <p:nvGrpSpPr>
            <p:cNvPr id="12" name="Grupo 69"/>
            <p:cNvGrpSpPr>
              <a:grpSpLocks/>
            </p:cNvGrpSpPr>
            <p:nvPr/>
          </p:nvGrpSpPr>
          <p:grpSpPr bwMode="auto">
            <a:xfrm>
              <a:off x="3214688" y="2251224"/>
              <a:ext cx="3216275" cy="339725"/>
              <a:chOff x="3214678" y="2621410"/>
              <a:chExt cx="3216775" cy="338554"/>
            </a:xfrm>
          </p:grpSpPr>
          <p:cxnSp>
            <p:nvCxnSpPr>
              <p:cNvPr id="8201" name="Conector reto 64"/>
              <p:cNvCxnSpPr>
                <a:cxnSpLocks noChangeShapeType="1"/>
              </p:cNvCxnSpPr>
              <p:nvPr/>
            </p:nvCxnSpPr>
            <p:spPr bwMode="auto">
              <a:xfrm>
                <a:off x="3214678" y="2786058"/>
                <a:ext cx="2214578" cy="1588"/>
              </a:xfrm>
              <a:prstGeom prst="line">
                <a:avLst/>
              </a:prstGeom>
              <a:noFill/>
              <a:ln w="9525" algn="ctr">
                <a:solidFill>
                  <a:srgbClr val="FF0000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8202" name="CaixaDeTexto 67"/>
              <p:cNvSpPr txBox="1">
                <a:spLocks noChangeArrowheads="1"/>
              </p:cNvSpPr>
              <p:nvPr/>
            </p:nvSpPr>
            <p:spPr bwMode="auto">
              <a:xfrm>
                <a:off x="5429256" y="2621410"/>
                <a:ext cx="1002197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pt-BR" altLang="pt-BR" sz="1600"/>
                  <a:t>3 grupos</a:t>
                </a:r>
              </a:p>
            </p:txBody>
          </p:sp>
        </p:grpSp>
        <p:sp>
          <p:nvSpPr>
            <p:cNvPr id="3" name="Elipse 2">
              <a:extLst>
                <a:ext uri="{FF2B5EF4-FFF2-40B4-BE49-F238E27FC236}">
                  <a16:creationId xmlns:a16="http://schemas.microsoft.com/office/drawing/2014/main" xmlns="" id="{A7E01A66-EF5E-9104-6FA7-9CD27F5D3325}"/>
                </a:ext>
              </a:extLst>
            </p:cNvPr>
            <p:cNvSpPr/>
            <p:nvPr/>
          </p:nvSpPr>
          <p:spPr bwMode="auto">
            <a:xfrm>
              <a:off x="3428207" y="3848505"/>
              <a:ext cx="894006" cy="201833"/>
            </a:xfrm>
            <a:prstGeom prst="ellipse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pt-B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</a:endParaRPr>
            </a:p>
          </p:txBody>
        </p:sp>
        <p:sp>
          <p:nvSpPr>
            <p:cNvPr id="5" name="Elipse 4">
              <a:extLst>
                <a:ext uri="{FF2B5EF4-FFF2-40B4-BE49-F238E27FC236}">
                  <a16:creationId xmlns:a16="http://schemas.microsoft.com/office/drawing/2014/main" xmlns="" id="{D4D6741E-DD48-3D6D-C91E-192413176CD0}"/>
                </a:ext>
              </a:extLst>
            </p:cNvPr>
            <p:cNvSpPr/>
            <p:nvPr/>
          </p:nvSpPr>
          <p:spPr bwMode="auto">
            <a:xfrm>
              <a:off x="4322214" y="3848505"/>
              <a:ext cx="638014" cy="201833"/>
            </a:xfrm>
            <a:prstGeom prst="ellipse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pt-B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</a:endParaRPr>
            </a:p>
          </p:txBody>
        </p:sp>
        <p:sp>
          <p:nvSpPr>
            <p:cNvPr id="14" name="Elipse 13">
              <a:extLst>
                <a:ext uri="{FF2B5EF4-FFF2-40B4-BE49-F238E27FC236}">
                  <a16:creationId xmlns:a16="http://schemas.microsoft.com/office/drawing/2014/main" xmlns="" id="{E319A6A1-FBFF-2F5D-EDC4-04BD2596D17E}"/>
                </a:ext>
              </a:extLst>
            </p:cNvPr>
            <p:cNvSpPr/>
            <p:nvPr/>
          </p:nvSpPr>
          <p:spPr bwMode="auto">
            <a:xfrm>
              <a:off x="4952050" y="3848504"/>
              <a:ext cx="215745" cy="201833"/>
            </a:xfrm>
            <a:prstGeom prst="ellipse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pt-B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</a:endParaRPr>
            </a:p>
          </p:txBody>
        </p:sp>
      </p:grpSp>
      <p:grpSp>
        <p:nvGrpSpPr>
          <p:cNvPr id="24" name="Agrupar 23">
            <a:extLst>
              <a:ext uri="{FF2B5EF4-FFF2-40B4-BE49-F238E27FC236}">
                <a16:creationId xmlns:a16="http://schemas.microsoft.com/office/drawing/2014/main" xmlns="" id="{5F3AB422-2C8C-A720-CDCF-B9076F49306E}"/>
              </a:ext>
            </a:extLst>
          </p:cNvPr>
          <p:cNvGrpSpPr/>
          <p:nvPr/>
        </p:nvGrpSpPr>
        <p:grpSpPr>
          <a:xfrm>
            <a:off x="3214688" y="2924324"/>
            <a:ext cx="3216275" cy="1129637"/>
            <a:chOff x="3214688" y="2924324"/>
            <a:chExt cx="3216275" cy="1129637"/>
          </a:xfrm>
        </p:grpSpPr>
        <p:grpSp>
          <p:nvGrpSpPr>
            <p:cNvPr id="11" name="Grupo 68"/>
            <p:cNvGrpSpPr>
              <a:grpSpLocks/>
            </p:cNvGrpSpPr>
            <p:nvPr/>
          </p:nvGrpSpPr>
          <p:grpSpPr bwMode="auto">
            <a:xfrm>
              <a:off x="3214688" y="2924324"/>
              <a:ext cx="3216275" cy="338137"/>
              <a:chOff x="3214678" y="3293604"/>
              <a:chExt cx="3216775" cy="338554"/>
            </a:xfrm>
          </p:grpSpPr>
          <p:cxnSp>
            <p:nvCxnSpPr>
              <p:cNvPr id="8203" name="Conector reto 65"/>
              <p:cNvCxnSpPr>
                <a:cxnSpLocks noChangeShapeType="1"/>
              </p:cNvCxnSpPr>
              <p:nvPr/>
            </p:nvCxnSpPr>
            <p:spPr bwMode="auto">
              <a:xfrm>
                <a:off x="3214678" y="3446008"/>
                <a:ext cx="2214578" cy="1588"/>
              </a:xfrm>
              <a:prstGeom prst="line">
                <a:avLst/>
              </a:prstGeom>
              <a:noFill/>
              <a:ln w="9525" algn="ctr">
                <a:solidFill>
                  <a:srgbClr val="FF0000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8204" name="CaixaDeTexto 66"/>
              <p:cNvSpPr txBox="1">
                <a:spLocks noChangeArrowheads="1"/>
              </p:cNvSpPr>
              <p:nvPr/>
            </p:nvSpPr>
            <p:spPr bwMode="auto">
              <a:xfrm>
                <a:off x="5429256" y="3293604"/>
                <a:ext cx="1002197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pt-BR" altLang="pt-BR" sz="1600"/>
                  <a:t>4 grupos</a:t>
                </a:r>
              </a:p>
            </p:txBody>
          </p:sp>
        </p:grpSp>
        <p:sp>
          <p:nvSpPr>
            <p:cNvPr id="18" name="Elipse 17">
              <a:extLst>
                <a:ext uri="{FF2B5EF4-FFF2-40B4-BE49-F238E27FC236}">
                  <a16:creationId xmlns:a16="http://schemas.microsoft.com/office/drawing/2014/main" xmlns="" id="{4C9EF34D-7D5A-F238-9F74-7A2863BE1F9F}"/>
                </a:ext>
              </a:extLst>
            </p:cNvPr>
            <p:cNvSpPr/>
            <p:nvPr/>
          </p:nvSpPr>
          <p:spPr bwMode="auto">
            <a:xfrm>
              <a:off x="3428792" y="3847669"/>
              <a:ext cx="894006" cy="201833"/>
            </a:xfrm>
            <a:prstGeom prst="ellipse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pt-B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</a:endParaRPr>
            </a:p>
          </p:txBody>
        </p:sp>
        <p:sp>
          <p:nvSpPr>
            <p:cNvPr id="19" name="Elipse 18">
              <a:extLst>
                <a:ext uri="{FF2B5EF4-FFF2-40B4-BE49-F238E27FC236}">
                  <a16:creationId xmlns:a16="http://schemas.microsoft.com/office/drawing/2014/main" xmlns="" id="{2E3C6D7D-51C1-3CF6-A968-19BE55F61550}"/>
                </a:ext>
              </a:extLst>
            </p:cNvPr>
            <p:cNvSpPr/>
            <p:nvPr/>
          </p:nvSpPr>
          <p:spPr bwMode="auto">
            <a:xfrm>
              <a:off x="4322799" y="3847669"/>
              <a:ext cx="209628" cy="201833"/>
            </a:xfrm>
            <a:prstGeom prst="ellipse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pt-B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</a:endParaRPr>
            </a:p>
          </p:txBody>
        </p:sp>
        <p:sp>
          <p:nvSpPr>
            <p:cNvPr id="20" name="Elipse 19">
              <a:extLst>
                <a:ext uri="{FF2B5EF4-FFF2-40B4-BE49-F238E27FC236}">
                  <a16:creationId xmlns:a16="http://schemas.microsoft.com/office/drawing/2014/main" xmlns="" id="{D687CE67-D5C3-78C3-5B93-F8F210658ACB}"/>
                </a:ext>
              </a:extLst>
            </p:cNvPr>
            <p:cNvSpPr/>
            <p:nvPr/>
          </p:nvSpPr>
          <p:spPr bwMode="auto">
            <a:xfrm>
              <a:off x="4960229" y="3847668"/>
              <a:ext cx="207567" cy="201833"/>
            </a:xfrm>
            <a:prstGeom prst="ellipse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pt-B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</a:endParaRPr>
            </a:p>
          </p:txBody>
        </p:sp>
        <p:sp>
          <p:nvSpPr>
            <p:cNvPr id="22" name="Elipse 21">
              <a:extLst>
                <a:ext uri="{FF2B5EF4-FFF2-40B4-BE49-F238E27FC236}">
                  <a16:creationId xmlns:a16="http://schemas.microsoft.com/office/drawing/2014/main" xmlns="" id="{1D038AF1-68AD-9E8E-1AA7-9B5E2EDD119A}"/>
                </a:ext>
              </a:extLst>
            </p:cNvPr>
            <p:cNvSpPr/>
            <p:nvPr/>
          </p:nvSpPr>
          <p:spPr bwMode="auto">
            <a:xfrm>
              <a:off x="4540606" y="3852128"/>
              <a:ext cx="458644" cy="201833"/>
            </a:xfrm>
            <a:prstGeom prst="ellipse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pt-B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4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ítulo 5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pt-BR" dirty="0"/>
              <a:t>Método Hierárquico por Aglomeração</a:t>
            </a:r>
          </a:p>
        </p:txBody>
      </p:sp>
      <p:sp>
        <p:nvSpPr>
          <p:cNvPr id="31" name="Text Box 65"/>
          <p:cNvSpPr txBox="1">
            <a:spLocks noChangeArrowheads="1"/>
          </p:cNvSpPr>
          <p:nvPr/>
        </p:nvSpPr>
        <p:spPr bwMode="auto">
          <a:xfrm>
            <a:off x="428625" y="1428750"/>
            <a:ext cx="8429625" cy="2800767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58775" indent="-358775">
              <a:defRPr/>
            </a:pPr>
            <a:r>
              <a:rPr lang="pt-BR" dirty="0"/>
              <a:t>No método hierárquico por aglomeração, definem-se tantos grupos quantos elementos (cada elemento representa um grupo) e a cada passo, um grupo ou elemento é ligado a outro de acordo com sua similaridade, até o último passo, onde é formado um grupo único com todos os elementos.</a:t>
            </a:r>
          </a:p>
          <a:p>
            <a:pPr>
              <a:defRPr/>
            </a:pPr>
            <a:endParaRPr lang="pt-BR" dirty="0"/>
          </a:p>
          <a:p>
            <a:pPr>
              <a:defRPr/>
            </a:pPr>
            <a:r>
              <a:rPr lang="pt-BR" dirty="0"/>
              <a:t>Há 3 métodos principais de aglomeração:</a:t>
            </a:r>
          </a:p>
          <a:p>
            <a:pPr>
              <a:defRPr/>
            </a:pPr>
            <a:endParaRPr lang="pt-BR" dirty="0"/>
          </a:p>
          <a:p>
            <a:pPr marL="342900" indent="-342900">
              <a:buFontTx/>
              <a:buAutoNum type="alphaLcParenR"/>
              <a:defRPr/>
            </a:pPr>
            <a:r>
              <a:rPr lang="pt-BR" dirty="0"/>
              <a:t>Métodos de ligação (simples, completo, média, mediana)</a:t>
            </a:r>
          </a:p>
          <a:p>
            <a:pPr marL="342900" indent="-342900">
              <a:buFontTx/>
              <a:buAutoNum type="alphaLcParenR"/>
              <a:defRPr/>
            </a:pPr>
            <a:endParaRPr lang="pt-BR" dirty="0"/>
          </a:p>
          <a:p>
            <a:pPr marL="342900" indent="-342900">
              <a:buFontTx/>
              <a:buAutoNum type="alphaLcParenR"/>
              <a:defRPr/>
            </a:pPr>
            <a:r>
              <a:rPr lang="pt-BR" dirty="0"/>
              <a:t>Método de centróide (pode ter problema de inversão no </a:t>
            </a:r>
            <a:r>
              <a:rPr lang="pt-BR" dirty="0" err="1"/>
              <a:t>dendrograma</a:t>
            </a:r>
            <a:r>
              <a:rPr lang="pt-BR" dirty="0"/>
              <a:t>)</a:t>
            </a:r>
          </a:p>
          <a:p>
            <a:pPr marL="342900" indent="-342900">
              <a:defRPr/>
            </a:pPr>
            <a:endParaRPr lang="pt-BR" dirty="0"/>
          </a:p>
        </p:txBody>
      </p:sp>
      <p:sp>
        <p:nvSpPr>
          <p:cNvPr id="48" name="Retângulo 47"/>
          <p:cNvSpPr>
            <a:spLocks noChangeArrowheads="1"/>
          </p:cNvSpPr>
          <p:nvPr/>
        </p:nvSpPr>
        <p:spPr bwMode="auto">
          <a:xfrm>
            <a:off x="428625" y="4110171"/>
            <a:ext cx="8075613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 eaLnBrk="1" hangingPunct="1">
              <a:spcBef>
                <a:spcPct val="0"/>
              </a:spcBef>
              <a:buFont typeface="Comic Sans MS" pitchFamily="66" charset="0"/>
              <a:buAutoNum type="alphaLcParenR" startAt="3"/>
              <a:defRPr/>
            </a:pPr>
            <a:r>
              <a:rPr lang="pt-BR" altLang="pt-BR" sz="1600" dirty="0"/>
              <a:t>Método de Ward (baseia-se na  minimização dos erros quadráticos)</a:t>
            </a:r>
          </a:p>
          <a:p>
            <a:pPr eaLnBrk="1" hangingPunct="1">
              <a:spcBef>
                <a:spcPct val="0"/>
              </a:spcBef>
              <a:buFont typeface="Comic Sans MS" pitchFamily="66" charset="0"/>
              <a:buAutoNum type="alphaLcParenR" startAt="3"/>
              <a:defRPr/>
            </a:pPr>
            <a:endParaRPr lang="pt-BR" altLang="pt-BR" sz="1600" dirty="0"/>
          </a:p>
          <a:p>
            <a:pPr marL="0" indent="0" defTabSz="352425" eaLnBrk="1" hangingPunct="1">
              <a:spcBef>
                <a:spcPct val="0"/>
              </a:spcBef>
              <a:buFontTx/>
              <a:buNone/>
              <a:defRPr/>
            </a:pPr>
            <a:r>
              <a:rPr lang="pt-BR" altLang="pt-BR" sz="1600" dirty="0"/>
              <a:t>	Se </a:t>
            </a:r>
            <a:r>
              <a:rPr lang="pt-BR" altLang="pt-BR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pt-BR" altLang="pt-BR" sz="1600" dirty="0"/>
              <a:t>, </a:t>
            </a:r>
            <a:r>
              <a:rPr lang="pt-BR" altLang="pt-BR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pt-BR" altLang="pt-BR" sz="1600" dirty="0"/>
              <a:t> e </a:t>
            </a:r>
            <a:r>
              <a:rPr lang="pt-BR" altLang="pt-BR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pt-BR" altLang="pt-BR" sz="1600" dirty="0"/>
              <a:t> são 3 grupos, então </a:t>
            </a:r>
            <a:r>
              <a:rPr lang="pt-BR" altLang="pt-BR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pt-BR" altLang="pt-BR" sz="1600" dirty="0"/>
              <a:t> será unido a </a:t>
            </a:r>
            <a:r>
              <a:rPr lang="pt-BR" altLang="pt-BR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pt-BR" altLang="pt-BR" sz="1600" dirty="0"/>
              <a:t> se:</a:t>
            </a:r>
          </a:p>
        </p:txBody>
      </p:sp>
      <p:grpSp>
        <p:nvGrpSpPr>
          <p:cNvPr id="4" name="Grupo 3"/>
          <p:cNvGrpSpPr>
            <a:grpSpLocks/>
          </p:cNvGrpSpPr>
          <p:nvPr/>
        </p:nvGrpSpPr>
        <p:grpSpPr bwMode="auto">
          <a:xfrm>
            <a:off x="7215188" y="4943475"/>
            <a:ext cx="1384300" cy="1654175"/>
            <a:chOff x="7215188" y="4724400"/>
            <a:chExt cx="1384300" cy="1653294"/>
          </a:xfrm>
        </p:grpSpPr>
        <p:grpSp>
          <p:nvGrpSpPr>
            <p:cNvPr id="9225" name="Grupo 46"/>
            <p:cNvGrpSpPr>
              <a:grpSpLocks/>
            </p:cNvGrpSpPr>
            <p:nvPr/>
          </p:nvGrpSpPr>
          <p:grpSpPr bwMode="auto">
            <a:xfrm>
              <a:off x="7215188" y="4724400"/>
              <a:ext cx="1384300" cy="1357313"/>
              <a:chOff x="6178245" y="4719328"/>
              <a:chExt cx="2179969" cy="2138672"/>
            </a:xfrm>
          </p:grpSpPr>
          <p:grpSp>
            <p:nvGrpSpPr>
              <p:cNvPr id="9227" name="Grupo 12"/>
              <p:cNvGrpSpPr>
                <a:grpSpLocks/>
              </p:cNvGrpSpPr>
              <p:nvPr/>
            </p:nvGrpSpPr>
            <p:grpSpPr bwMode="auto">
              <a:xfrm>
                <a:off x="6715620" y="6505278"/>
                <a:ext cx="215709" cy="285752"/>
                <a:chOff x="6858016" y="3571876"/>
                <a:chExt cx="357190" cy="1071570"/>
              </a:xfrm>
            </p:grpSpPr>
            <p:cxnSp>
              <p:nvCxnSpPr>
                <p:cNvPr id="9265" name="Conector reto 8"/>
                <p:cNvCxnSpPr>
                  <a:cxnSpLocks noChangeShapeType="1"/>
                </p:cNvCxnSpPr>
                <p:nvPr/>
              </p:nvCxnSpPr>
              <p:spPr bwMode="auto">
                <a:xfrm rot="5400000" flipH="1" flipV="1">
                  <a:off x="6323025" y="4106867"/>
                  <a:ext cx="1071570" cy="1588"/>
                </a:xfrm>
                <a:prstGeom prst="line">
                  <a:avLst/>
                </a:prstGeom>
                <a:noFill/>
                <a:ln w="9525" algn="ctr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9266" name="Conector reto 9"/>
                <p:cNvCxnSpPr>
                  <a:cxnSpLocks noChangeShapeType="1"/>
                </p:cNvCxnSpPr>
                <p:nvPr/>
              </p:nvCxnSpPr>
              <p:spPr bwMode="auto">
                <a:xfrm rot="5400000" flipH="1" flipV="1">
                  <a:off x="6678627" y="4106867"/>
                  <a:ext cx="1071570" cy="1588"/>
                </a:xfrm>
                <a:prstGeom prst="line">
                  <a:avLst/>
                </a:prstGeom>
                <a:noFill/>
                <a:ln w="9525" algn="ctr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9267" name="Conector reto 44"/>
                <p:cNvCxnSpPr>
                  <a:cxnSpLocks noChangeShapeType="1"/>
                </p:cNvCxnSpPr>
                <p:nvPr/>
              </p:nvCxnSpPr>
              <p:spPr bwMode="auto">
                <a:xfrm>
                  <a:off x="6858016" y="3571876"/>
                  <a:ext cx="357190" cy="1588"/>
                </a:xfrm>
                <a:prstGeom prst="line">
                  <a:avLst/>
                </a:prstGeom>
                <a:noFill/>
                <a:ln w="9525" algn="ctr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</p:grpSp>
          <p:cxnSp>
            <p:nvCxnSpPr>
              <p:cNvPr id="9228" name="Conector de seta reta 5"/>
              <p:cNvCxnSpPr>
                <a:cxnSpLocks noChangeShapeType="1"/>
              </p:cNvCxnSpPr>
              <p:nvPr/>
            </p:nvCxnSpPr>
            <p:spPr bwMode="auto">
              <a:xfrm rot="5400000" flipH="1" flipV="1">
                <a:off x="5535619" y="5755179"/>
                <a:ext cx="2072496" cy="794"/>
              </a:xfrm>
              <a:prstGeom prst="straightConnector1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9229" name="Conector reto 6"/>
              <p:cNvCxnSpPr>
                <a:cxnSpLocks noChangeShapeType="1"/>
              </p:cNvCxnSpPr>
              <p:nvPr/>
            </p:nvCxnSpPr>
            <p:spPr bwMode="auto">
              <a:xfrm>
                <a:off x="6572264" y="6791030"/>
                <a:ext cx="1785950" cy="1588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grpSp>
            <p:nvGrpSpPr>
              <p:cNvPr id="9230" name="Grupo 19"/>
              <p:cNvGrpSpPr>
                <a:grpSpLocks/>
              </p:cNvGrpSpPr>
              <p:nvPr/>
            </p:nvGrpSpPr>
            <p:grpSpPr bwMode="auto">
              <a:xfrm>
                <a:off x="7788256" y="6336545"/>
                <a:ext cx="217733" cy="454485"/>
                <a:chOff x="6858016" y="3571876"/>
                <a:chExt cx="357190" cy="1071570"/>
              </a:xfrm>
            </p:grpSpPr>
            <p:cxnSp>
              <p:nvCxnSpPr>
                <p:cNvPr id="9262" name="Conector reto 39"/>
                <p:cNvCxnSpPr>
                  <a:cxnSpLocks noChangeShapeType="1"/>
                </p:cNvCxnSpPr>
                <p:nvPr/>
              </p:nvCxnSpPr>
              <p:spPr bwMode="auto">
                <a:xfrm rot="5400000" flipH="1" flipV="1">
                  <a:off x="6323025" y="4106867"/>
                  <a:ext cx="1071570" cy="1588"/>
                </a:xfrm>
                <a:prstGeom prst="line">
                  <a:avLst/>
                </a:prstGeom>
                <a:noFill/>
                <a:ln w="9525" algn="ctr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9263" name="Conector reto 40"/>
                <p:cNvCxnSpPr>
                  <a:cxnSpLocks noChangeShapeType="1"/>
                </p:cNvCxnSpPr>
                <p:nvPr/>
              </p:nvCxnSpPr>
              <p:spPr bwMode="auto">
                <a:xfrm rot="5400000" flipH="1" flipV="1">
                  <a:off x="6678627" y="4106867"/>
                  <a:ext cx="1071570" cy="1588"/>
                </a:xfrm>
                <a:prstGeom prst="line">
                  <a:avLst/>
                </a:prstGeom>
                <a:noFill/>
                <a:ln w="9525" algn="ctr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9264" name="Conector reto 41"/>
                <p:cNvCxnSpPr>
                  <a:cxnSpLocks noChangeShapeType="1"/>
                </p:cNvCxnSpPr>
                <p:nvPr/>
              </p:nvCxnSpPr>
              <p:spPr bwMode="auto">
                <a:xfrm>
                  <a:off x="6858016" y="3571876"/>
                  <a:ext cx="357190" cy="1588"/>
                </a:xfrm>
                <a:prstGeom prst="line">
                  <a:avLst/>
                </a:prstGeom>
                <a:noFill/>
                <a:ln w="9525" algn="ctr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</p:grpSp>
          <p:grpSp>
            <p:nvGrpSpPr>
              <p:cNvPr id="9231" name="Grupo 36"/>
              <p:cNvGrpSpPr>
                <a:grpSpLocks/>
              </p:cNvGrpSpPr>
              <p:nvPr/>
            </p:nvGrpSpPr>
            <p:grpSpPr bwMode="auto">
              <a:xfrm>
                <a:off x="6711297" y="6768993"/>
                <a:ext cx="1500321" cy="89007"/>
                <a:chOff x="5357024" y="4214818"/>
                <a:chExt cx="1068388" cy="214315"/>
              </a:xfrm>
            </p:grpSpPr>
            <p:cxnSp>
              <p:nvCxnSpPr>
                <p:cNvPr id="9254" name="Conector reto 31"/>
                <p:cNvCxnSpPr>
                  <a:cxnSpLocks noChangeShapeType="1"/>
                </p:cNvCxnSpPr>
                <p:nvPr/>
              </p:nvCxnSpPr>
              <p:spPr bwMode="auto">
                <a:xfrm rot="5400000">
                  <a:off x="5250661" y="4321181"/>
                  <a:ext cx="214314" cy="1588"/>
                </a:xfrm>
                <a:prstGeom prst="line">
                  <a:avLst/>
                </a:prstGeom>
                <a:noFill/>
                <a:ln w="9525" algn="ctr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9255" name="Conector reto 32"/>
                <p:cNvCxnSpPr>
                  <a:cxnSpLocks noChangeShapeType="1"/>
                </p:cNvCxnSpPr>
                <p:nvPr/>
              </p:nvCxnSpPr>
              <p:spPr bwMode="auto">
                <a:xfrm rot="5400000">
                  <a:off x="5403061" y="4321181"/>
                  <a:ext cx="214314" cy="1588"/>
                </a:xfrm>
                <a:prstGeom prst="line">
                  <a:avLst/>
                </a:prstGeom>
                <a:noFill/>
                <a:ln w="9525" algn="ctr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9256" name="Conector reto 33"/>
                <p:cNvCxnSpPr>
                  <a:cxnSpLocks noChangeShapeType="1"/>
                </p:cNvCxnSpPr>
                <p:nvPr/>
              </p:nvCxnSpPr>
              <p:spPr bwMode="auto">
                <a:xfrm rot="5400000">
                  <a:off x="5555461" y="4321181"/>
                  <a:ext cx="214314" cy="1588"/>
                </a:xfrm>
                <a:prstGeom prst="line">
                  <a:avLst/>
                </a:prstGeom>
                <a:noFill/>
                <a:ln w="9525" algn="ctr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9257" name="Conector reto 34"/>
                <p:cNvCxnSpPr>
                  <a:cxnSpLocks noChangeShapeType="1"/>
                </p:cNvCxnSpPr>
                <p:nvPr/>
              </p:nvCxnSpPr>
              <p:spPr bwMode="auto">
                <a:xfrm rot="5400000">
                  <a:off x="5707861" y="4321181"/>
                  <a:ext cx="214314" cy="1588"/>
                </a:xfrm>
                <a:prstGeom prst="line">
                  <a:avLst/>
                </a:prstGeom>
                <a:noFill/>
                <a:ln w="9525" algn="ctr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9258" name="Conector reto 35"/>
                <p:cNvCxnSpPr>
                  <a:cxnSpLocks noChangeShapeType="1"/>
                </p:cNvCxnSpPr>
                <p:nvPr/>
              </p:nvCxnSpPr>
              <p:spPr bwMode="auto">
                <a:xfrm rot="5400000">
                  <a:off x="5860261" y="4321181"/>
                  <a:ext cx="214314" cy="1588"/>
                </a:xfrm>
                <a:prstGeom prst="line">
                  <a:avLst/>
                </a:prstGeom>
                <a:noFill/>
                <a:ln w="9525" algn="ctr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9259" name="Conector reto 36"/>
                <p:cNvCxnSpPr>
                  <a:cxnSpLocks noChangeShapeType="1"/>
                </p:cNvCxnSpPr>
                <p:nvPr/>
              </p:nvCxnSpPr>
              <p:spPr bwMode="auto">
                <a:xfrm rot="5400000">
                  <a:off x="6012661" y="4321181"/>
                  <a:ext cx="214314" cy="1588"/>
                </a:xfrm>
                <a:prstGeom prst="line">
                  <a:avLst/>
                </a:prstGeom>
                <a:noFill/>
                <a:ln w="9525" algn="ctr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9260" name="Conector reto 37"/>
                <p:cNvCxnSpPr>
                  <a:cxnSpLocks noChangeShapeType="1"/>
                </p:cNvCxnSpPr>
                <p:nvPr/>
              </p:nvCxnSpPr>
              <p:spPr bwMode="auto">
                <a:xfrm rot="5400000">
                  <a:off x="6168237" y="4321182"/>
                  <a:ext cx="214314" cy="1588"/>
                </a:xfrm>
                <a:prstGeom prst="line">
                  <a:avLst/>
                </a:prstGeom>
                <a:noFill/>
                <a:ln w="9525" algn="ctr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9261" name="Conector reto 38"/>
                <p:cNvCxnSpPr>
                  <a:cxnSpLocks noChangeShapeType="1"/>
                </p:cNvCxnSpPr>
                <p:nvPr/>
              </p:nvCxnSpPr>
              <p:spPr bwMode="auto">
                <a:xfrm rot="5400000">
                  <a:off x="6317461" y="4321181"/>
                  <a:ext cx="214314" cy="1588"/>
                </a:xfrm>
                <a:prstGeom prst="line">
                  <a:avLst/>
                </a:prstGeom>
                <a:noFill/>
                <a:ln w="9525" algn="ctr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</p:grpSp>
          <p:grpSp>
            <p:nvGrpSpPr>
              <p:cNvPr id="9232" name="Grupo 37"/>
              <p:cNvGrpSpPr>
                <a:grpSpLocks/>
              </p:cNvGrpSpPr>
              <p:nvPr/>
            </p:nvGrpSpPr>
            <p:grpSpPr bwMode="auto">
              <a:xfrm>
                <a:off x="6856555" y="6148088"/>
                <a:ext cx="289078" cy="620491"/>
                <a:chOff x="6858016" y="3571876"/>
                <a:chExt cx="357190" cy="1071570"/>
              </a:xfrm>
            </p:grpSpPr>
            <p:cxnSp>
              <p:nvCxnSpPr>
                <p:cNvPr id="9251" name="Conector reto 27"/>
                <p:cNvCxnSpPr>
                  <a:cxnSpLocks noChangeShapeType="1"/>
                </p:cNvCxnSpPr>
                <p:nvPr/>
              </p:nvCxnSpPr>
              <p:spPr bwMode="auto">
                <a:xfrm rot="5400000" flipH="1" flipV="1">
                  <a:off x="6547959" y="3881940"/>
                  <a:ext cx="621710" cy="1589"/>
                </a:xfrm>
                <a:prstGeom prst="line">
                  <a:avLst/>
                </a:prstGeom>
                <a:noFill/>
                <a:ln w="9525" algn="ctr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9252" name="Conector reto 28"/>
                <p:cNvCxnSpPr>
                  <a:cxnSpLocks noChangeShapeType="1"/>
                </p:cNvCxnSpPr>
                <p:nvPr/>
              </p:nvCxnSpPr>
              <p:spPr bwMode="auto">
                <a:xfrm rot="5400000" flipH="1" flipV="1">
                  <a:off x="6678627" y="4106867"/>
                  <a:ext cx="1071570" cy="1588"/>
                </a:xfrm>
                <a:prstGeom prst="line">
                  <a:avLst/>
                </a:prstGeom>
                <a:noFill/>
                <a:ln w="9525" algn="ctr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9253" name="Conector reto 29"/>
                <p:cNvCxnSpPr>
                  <a:cxnSpLocks noChangeShapeType="1"/>
                </p:cNvCxnSpPr>
                <p:nvPr/>
              </p:nvCxnSpPr>
              <p:spPr bwMode="auto">
                <a:xfrm>
                  <a:off x="6858016" y="3571876"/>
                  <a:ext cx="357190" cy="1588"/>
                </a:xfrm>
                <a:prstGeom prst="line">
                  <a:avLst/>
                </a:prstGeom>
                <a:noFill/>
                <a:ln w="9525" algn="ctr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</p:grpSp>
          <p:grpSp>
            <p:nvGrpSpPr>
              <p:cNvPr id="9233" name="Grupo 41"/>
              <p:cNvGrpSpPr>
                <a:grpSpLocks/>
              </p:cNvGrpSpPr>
              <p:nvPr/>
            </p:nvGrpSpPr>
            <p:grpSpPr bwMode="auto">
              <a:xfrm>
                <a:off x="6988630" y="6150908"/>
                <a:ext cx="363856" cy="628561"/>
                <a:chOff x="6858016" y="3277085"/>
                <a:chExt cx="357190" cy="1366361"/>
              </a:xfrm>
            </p:grpSpPr>
            <p:cxnSp>
              <p:nvCxnSpPr>
                <p:cNvPr id="9248" name="Conector reto 24"/>
                <p:cNvCxnSpPr>
                  <a:cxnSpLocks noChangeShapeType="1"/>
                </p:cNvCxnSpPr>
                <p:nvPr/>
              </p:nvCxnSpPr>
              <p:spPr bwMode="auto">
                <a:xfrm rot="5400000" flipH="1" flipV="1">
                  <a:off x="6702300" y="3432803"/>
                  <a:ext cx="313026" cy="1589"/>
                </a:xfrm>
                <a:prstGeom prst="line">
                  <a:avLst/>
                </a:prstGeom>
                <a:noFill/>
                <a:ln w="9525" algn="ctr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9249" name="Conector reto 25"/>
                <p:cNvCxnSpPr>
                  <a:cxnSpLocks noChangeShapeType="1"/>
                </p:cNvCxnSpPr>
                <p:nvPr/>
              </p:nvCxnSpPr>
              <p:spPr bwMode="auto">
                <a:xfrm rot="5400000" flipH="1" flipV="1">
                  <a:off x="6678627" y="4106867"/>
                  <a:ext cx="1071570" cy="1588"/>
                </a:xfrm>
                <a:prstGeom prst="line">
                  <a:avLst/>
                </a:prstGeom>
                <a:noFill/>
                <a:ln w="9525" algn="ctr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9250" name="Conector reto 26"/>
                <p:cNvCxnSpPr>
                  <a:cxnSpLocks noChangeShapeType="1"/>
                </p:cNvCxnSpPr>
                <p:nvPr/>
              </p:nvCxnSpPr>
              <p:spPr bwMode="auto">
                <a:xfrm>
                  <a:off x="6858016" y="3580594"/>
                  <a:ext cx="357190" cy="1589"/>
                </a:xfrm>
                <a:prstGeom prst="line">
                  <a:avLst/>
                </a:prstGeom>
                <a:noFill/>
                <a:ln w="9525" algn="ctr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</p:grpSp>
          <p:grpSp>
            <p:nvGrpSpPr>
              <p:cNvPr id="9234" name="Grupo 45"/>
              <p:cNvGrpSpPr>
                <a:grpSpLocks/>
              </p:cNvGrpSpPr>
              <p:nvPr/>
            </p:nvGrpSpPr>
            <p:grpSpPr bwMode="auto">
              <a:xfrm>
                <a:off x="7573854" y="5661631"/>
                <a:ext cx="330198" cy="1133485"/>
                <a:chOff x="6858016" y="3571875"/>
                <a:chExt cx="357190" cy="1071571"/>
              </a:xfrm>
            </p:grpSpPr>
            <p:cxnSp>
              <p:nvCxnSpPr>
                <p:cNvPr id="9245" name="Conector reto 21"/>
                <p:cNvCxnSpPr>
                  <a:cxnSpLocks noChangeShapeType="1"/>
                </p:cNvCxnSpPr>
                <p:nvPr/>
              </p:nvCxnSpPr>
              <p:spPr bwMode="auto">
                <a:xfrm rot="5400000" flipH="1" flipV="1">
                  <a:off x="6323025" y="4106867"/>
                  <a:ext cx="1071570" cy="1588"/>
                </a:xfrm>
                <a:prstGeom prst="line">
                  <a:avLst/>
                </a:prstGeom>
                <a:noFill/>
                <a:ln w="9525" algn="ctr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9246" name="Conector reto 22"/>
                <p:cNvCxnSpPr>
                  <a:cxnSpLocks noChangeShapeType="1"/>
                </p:cNvCxnSpPr>
                <p:nvPr/>
              </p:nvCxnSpPr>
              <p:spPr bwMode="auto">
                <a:xfrm rot="5400000" flipH="1" flipV="1">
                  <a:off x="6894496" y="3890997"/>
                  <a:ext cx="639831" cy="1588"/>
                </a:xfrm>
                <a:prstGeom prst="line">
                  <a:avLst/>
                </a:prstGeom>
                <a:noFill/>
                <a:ln w="9525" algn="ctr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9247" name="Conector reto 23"/>
                <p:cNvCxnSpPr>
                  <a:cxnSpLocks noChangeShapeType="1"/>
                </p:cNvCxnSpPr>
                <p:nvPr/>
              </p:nvCxnSpPr>
              <p:spPr bwMode="auto">
                <a:xfrm>
                  <a:off x="6858016" y="3571876"/>
                  <a:ext cx="357190" cy="1588"/>
                </a:xfrm>
                <a:prstGeom prst="line">
                  <a:avLst/>
                </a:prstGeom>
                <a:noFill/>
                <a:ln w="9525" algn="ctr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</p:grpSp>
          <p:grpSp>
            <p:nvGrpSpPr>
              <p:cNvPr id="9235" name="Grupo 49"/>
              <p:cNvGrpSpPr>
                <a:grpSpLocks/>
              </p:cNvGrpSpPr>
              <p:nvPr/>
            </p:nvGrpSpPr>
            <p:grpSpPr bwMode="auto">
              <a:xfrm>
                <a:off x="7259052" y="4977186"/>
                <a:ext cx="465221" cy="1319339"/>
                <a:chOff x="9875994" y="3571876"/>
                <a:chExt cx="357190" cy="1225211"/>
              </a:xfrm>
            </p:grpSpPr>
            <p:cxnSp>
              <p:nvCxnSpPr>
                <p:cNvPr id="9242" name="Conector reto 18"/>
                <p:cNvCxnSpPr>
                  <a:cxnSpLocks noChangeShapeType="1"/>
                </p:cNvCxnSpPr>
                <p:nvPr/>
              </p:nvCxnSpPr>
              <p:spPr bwMode="auto">
                <a:xfrm rot="5400000" flipH="1" flipV="1">
                  <a:off x="9264977" y="4184483"/>
                  <a:ext cx="1225209" cy="0"/>
                </a:xfrm>
                <a:prstGeom prst="line">
                  <a:avLst/>
                </a:prstGeom>
                <a:noFill/>
                <a:ln w="9525" algn="ctr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9243" name="Conector reto 19"/>
                <p:cNvCxnSpPr>
                  <a:cxnSpLocks noChangeShapeType="1"/>
                </p:cNvCxnSpPr>
                <p:nvPr/>
              </p:nvCxnSpPr>
              <p:spPr bwMode="auto">
                <a:xfrm rot="5400000" flipH="1" flipV="1">
                  <a:off x="9909071" y="3894401"/>
                  <a:ext cx="646638" cy="1588"/>
                </a:xfrm>
                <a:prstGeom prst="line">
                  <a:avLst/>
                </a:prstGeom>
                <a:noFill/>
                <a:ln w="9525" algn="ctr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9244" name="Conector reto 20"/>
                <p:cNvCxnSpPr>
                  <a:cxnSpLocks noChangeShapeType="1"/>
                </p:cNvCxnSpPr>
                <p:nvPr/>
              </p:nvCxnSpPr>
              <p:spPr bwMode="auto">
                <a:xfrm>
                  <a:off x="9875994" y="3571876"/>
                  <a:ext cx="357190" cy="1588"/>
                </a:xfrm>
                <a:prstGeom prst="line">
                  <a:avLst/>
                </a:prstGeom>
                <a:noFill/>
                <a:ln w="9525" algn="ctr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</p:grpSp>
          <p:cxnSp>
            <p:nvCxnSpPr>
              <p:cNvPr id="9236" name="Conector reto 13"/>
              <p:cNvCxnSpPr>
                <a:cxnSpLocks noChangeShapeType="1"/>
              </p:cNvCxnSpPr>
              <p:nvPr/>
            </p:nvCxnSpPr>
            <p:spPr bwMode="auto">
              <a:xfrm rot="5400000" flipH="1" flipV="1">
                <a:off x="7430914" y="4916214"/>
                <a:ext cx="108000" cy="1588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9237" name="Retângulo 14"/>
              <p:cNvSpPr>
                <a:spLocks noChangeArrowheads="1"/>
              </p:cNvSpPr>
              <p:nvPr/>
            </p:nvSpPr>
            <p:spPr bwMode="auto">
              <a:xfrm rot="-5400000">
                <a:off x="5775375" y="5605061"/>
                <a:ext cx="1217954" cy="41221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pt-BR" altLang="pt-BR" sz="1100"/>
                  <a:t>distância</a:t>
                </a:r>
              </a:p>
            </p:txBody>
          </p:sp>
          <p:cxnSp>
            <p:nvCxnSpPr>
              <p:cNvPr id="9238" name="Conector reto 15"/>
              <p:cNvCxnSpPr>
                <a:cxnSpLocks noChangeShapeType="1"/>
              </p:cNvCxnSpPr>
              <p:nvPr/>
            </p:nvCxnSpPr>
            <p:spPr bwMode="auto">
              <a:xfrm rot="5400000" flipH="1" flipV="1">
                <a:off x="7236531" y="5834204"/>
                <a:ext cx="1944000" cy="0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9239" name="Conector reto 16"/>
              <p:cNvCxnSpPr>
                <a:cxnSpLocks noChangeShapeType="1"/>
              </p:cNvCxnSpPr>
              <p:nvPr/>
            </p:nvCxnSpPr>
            <p:spPr bwMode="auto">
              <a:xfrm>
                <a:off x="7491429" y="4862204"/>
                <a:ext cx="720000" cy="0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9240" name="Conector reto 17"/>
              <p:cNvCxnSpPr>
                <a:cxnSpLocks noChangeShapeType="1"/>
              </p:cNvCxnSpPr>
              <p:nvPr/>
            </p:nvCxnSpPr>
            <p:spPr bwMode="auto">
              <a:xfrm rot="5400000" flipH="1" flipV="1">
                <a:off x="7803354" y="4801234"/>
                <a:ext cx="108000" cy="1588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9241" name="Elipse 45"/>
              <p:cNvSpPr>
                <a:spLocks noChangeArrowheads="1"/>
              </p:cNvSpPr>
              <p:nvPr/>
            </p:nvSpPr>
            <p:spPr bwMode="auto">
              <a:xfrm>
                <a:off x="6725308" y="5861937"/>
                <a:ext cx="561336" cy="561336"/>
              </a:xfrm>
              <a:prstGeom prst="ellipse">
                <a:avLst/>
              </a:prstGeom>
              <a:noFill/>
              <a:ln w="19050" algn="ctr">
                <a:solidFill>
                  <a:srgbClr val="FF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pt-BR" altLang="pt-BR" sz="1600"/>
              </a:p>
            </p:txBody>
          </p:sp>
        </p:grpSp>
        <p:sp>
          <p:nvSpPr>
            <p:cNvPr id="9226" name="Retângulo 2"/>
            <p:cNvSpPr>
              <a:spLocks noChangeArrowheads="1"/>
            </p:cNvSpPr>
            <p:nvPr/>
          </p:nvSpPr>
          <p:spPr bwMode="auto">
            <a:xfrm>
              <a:off x="7379319" y="6100695"/>
              <a:ext cx="776175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pt-BR" altLang="pt-BR" sz="1200">
                  <a:solidFill>
                    <a:srgbClr val="FF0000"/>
                  </a:solidFill>
                </a:rPr>
                <a:t>inversão</a:t>
              </a:r>
            </a:p>
          </p:txBody>
        </p:sp>
      </p:grpSp>
      <p:graphicFrame>
        <p:nvGraphicFramePr>
          <p:cNvPr id="5" name="Objeto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41102388"/>
              </p:ext>
            </p:extLst>
          </p:nvPr>
        </p:nvGraphicFramePr>
        <p:xfrm>
          <a:off x="1259632" y="5013176"/>
          <a:ext cx="4689475" cy="684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2" name="Equação" r:id="rId4" imgW="3302000" imgH="482600" progId="Equation.3">
                  <p:embed/>
                </p:oleObj>
              </mc:Choice>
              <mc:Fallback>
                <p:oleObj name="Equação" r:id="rId4" imgW="3302000" imgH="482600" progId="Equation.3">
                  <p:embed/>
                  <p:pic>
                    <p:nvPicPr>
                      <p:cNvPr id="5" name="Objeto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9632" y="5013176"/>
                        <a:ext cx="4689475" cy="6842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" name="Objeto 4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40889714"/>
              </p:ext>
            </p:extLst>
          </p:nvPr>
        </p:nvGraphicFramePr>
        <p:xfrm>
          <a:off x="2045445" y="5679926"/>
          <a:ext cx="3246437" cy="630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3" name="Equação" r:id="rId6" imgW="2286000" imgH="444500" progId="Equation.3">
                  <p:embed/>
                </p:oleObj>
              </mc:Choice>
              <mc:Fallback>
                <p:oleObj name="Equação" r:id="rId6" imgW="2286000" imgH="444500" progId="Equation.3">
                  <p:embed/>
                  <p:pic>
                    <p:nvPicPr>
                      <p:cNvPr id="50" name="Objeto 4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45445" y="5679926"/>
                        <a:ext cx="3246437" cy="630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13B7E33-CB06-4F2C-88A6-A74AD855D46E}" type="slidenum">
              <a:rPr lang="pt-BR"/>
              <a:pPr>
                <a:defRPr/>
              </a:pPr>
              <a:t>14</a:t>
            </a:fld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build="p" autoUpdateAnimBg="0"/>
      <p:bldP spid="48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ela 8"/>
          <p:cNvGraphicFramePr>
            <a:graphicFrameLocks noGrp="1"/>
          </p:cNvGraphicFramePr>
          <p:nvPr/>
        </p:nvGraphicFramePr>
        <p:xfrm>
          <a:off x="1808163" y="4386263"/>
          <a:ext cx="3352800" cy="1524000"/>
        </p:xfrm>
        <a:graphic>
          <a:graphicData uri="http://schemas.openxmlformats.org/drawingml/2006/table">
            <a:tbl>
              <a:tblPr/>
              <a:tblGrid>
                <a:gridCol w="4191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endParaRPr lang="pt-BR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B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C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D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F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G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B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0,336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C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0,310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0,215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1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1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D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0,531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0,313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0,224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1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0,520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0,210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0,412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0,424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1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F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0,370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0,418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0,206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0,335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0,618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G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0,841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0,561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0,541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0,320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0,559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0,640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H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0,427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0,756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0,658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0,871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0,947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0,573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1,191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59" name="Título 5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pt-BR" dirty="0"/>
              <a:t>Método Hierárquico por Aglomeração</a:t>
            </a:r>
          </a:p>
        </p:txBody>
      </p:sp>
      <p:sp>
        <p:nvSpPr>
          <p:cNvPr id="31" name="Text Box 65"/>
          <p:cNvSpPr txBox="1">
            <a:spLocks noChangeArrowheads="1"/>
          </p:cNvSpPr>
          <p:nvPr/>
        </p:nvSpPr>
        <p:spPr bwMode="auto">
          <a:xfrm>
            <a:off x="428625" y="1428750"/>
            <a:ext cx="8429625" cy="206216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58775" indent="-358775">
              <a:defRPr/>
            </a:pPr>
            <a:r>
              <a:rPr lang="pt-BR" dirty="0"/>
              <a:t>No método hierárquico por aglomeração, definem-se tantos grupos quantos elementos (cada elemento representa um grupo) e a cada passo, um grupo ou elemento é ligado a outro de acordo com sua similaridade, até o último passo, onde é formado um grupo único com todos os elementos.</a:t>
            </a:r>
          </a:p>
          <a:p>
            <a:pPr>
              <a:defRPr/>
            </a:pPr>
            <a:endParaRPr lang="pt-BR" dirty="0"/>
          </a:p>
          <a:p>
            <a:pPr>
              <a:defRPr/>
            </a:pPr>
            <a:endParaRPr lang="pt-BR" dirty="0"/>
          </a:p>
          <a:p>
            <a:pPr>
              <a:defRPr/>
            </a:pPr>
            <a:endParaRPr lang="pt-BR" dirty="0"/>
          </a:p>
          <a:p>
            <a:pPr marL="342900" indent="-342900">
              <a:defRPr/>
            </a:pPr>
            <a:r>
              <a:rPr lang="pt-BR" dirty="0"/>
              <a:t>Método de ligação </a:t>
            </a:r>
            <a:r>
              <a:rPr lang="pt-BR" dirty="0">
                <a:solidFill>
                  <a:srgbClr val="FF0000"/>
                </a:solidFill>
              </a:rPr>
              <a:t>simples - vizinho mais próximo</a:t>
            </a:r>
            <a:endParaRPr lang="pt-BR" dirty="0"/>
          </a:p>
        </p:txBody>
      </p:sp>
      <p:sp>
        <p:nvSpPr>
          <p:cNvPr id="26" name="CaixaDeTexto 25"/>
          <p:cNvSpPr txBox="1">
            <a:spLocks noChangeArrowheads="1"/>
          </p:cNvSpPr>
          <p:nvPr/>
        </p:nvSpPr>
        <p:spPr bwMode="auto">
          <a:xfrm>
            <a:off x="2214563" y="3929063"/>
            <a:ext cx="2201862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pt-BR" altLang="pt-BR" sz="1400" dirty="0"/>
              <a:t>Distância Euclidiana</a:t>
            </a:r>
          </a:p>
        </p:txBody>
      </p:sp>
      <p:graphicFrame>
        <p:nvGraphicFramePr>
          <p:cNvPr id="8" name="Tabela 7"/>
          <p:cNvGraphicFramePr>
            <a:graphicFrameLocks noGrp="1"/>
          </p:cNvGraphicFramePr>
          <p:nvPr/>
        </p:nvGraphicFramePr>
        <p:xfrm>
          <a:off x="214313" y="4000500"/>
          <a:ext cx="1428751" cy="1935294"/>
        </p:xfrm>
        <a:graphic>
          <a:graphicData uri="http://schemas.openxmlformats.org/drawingml/2006/table">
            <a:tbl>
              <a:tblPr/>
              <a:tblGrid>
                <a:gridCol w="31937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5468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5468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228414"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1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X</a:t>
                      </a:r>
                      <a:r>
                        <a:rPr lang="pt-BR" sz="1400" b="0" i="0" u="none" strike="noStrike" baseline="-25000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1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X</a:t>
                      </a:r>
                      <a:r>
                        <a:rPr lang="pt-BR" sz="1400" b="0" i="0" u="none" strike="noStrike" baseline="-25000" dirty="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1334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0,58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0,80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1334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B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0,31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0,60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1334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C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0,50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0,50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1334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D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0,40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0,30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1334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0,10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0,60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1334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F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0,70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0,45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1334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G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0,20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0,05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21334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H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0,98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0,95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</a:tbl>
          </a:graphicData>
        </a:graphic>
      </p:graphicFrame>
      <p:pic>
        <p:nvPicPr>
          <p:cNvPr id="10357" name="Picture 8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26" r="52232" b="52235"/>
          <a:stretch>
            <a:fillRect/>
          </a:stretch>
        </p:blipFill>
        <p:spPr bwMode="auto">
          <a:xfrm>
            <a:off x="5907088" y="2325688"/>
            <a:ext cx="2571750" cy="2163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Elipse 11"/>
          <p:cNvSpPr>
            <a:spLocks noChangeArrowheads="1"/>
          </p:cNvSpPr>
          <p:nvPr/>
        </p:nvSpPr>
        <p:spPr bwMode="auto">
          <a:xfrm rot="872208">
            <a:off x="7192963" y="3082925"/>
            <a:ext cx="642937" cy="333375"/>
          </a:xfrm>
          <a:prstGeom prst="ellipse">
            <a:avLst/>
          </a:prstGeom>
          <a:noFill/>
          <a:ln w="127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pt-BR" altLang="pt-BR" sz="1600"/>
          </a:p>
        </p:txBody>
      </p:sp>
      <p:sp>
        <p:nvSpPr>
          <p:cNvPr id="19" name="Elipse 18"/>
          <p:cNvSpPr>
            <a:spLocks noChangeArrowheads="1"/>
          </p:cNvSpPr>
          <p:nvPr/>
        </p:nvSpPr>
        <p:spPr bwMode="auto">
          <a:xfrm>
            <a:off x="3059113" y="5322888"/>
            <a:ext cx="433387" cy="261937"/>
          </a:xfrm>
          <a:prstGeom prst="ellipse">
            <a:avLst/>
          </a:prstGeom>
          <a:noFill/>
          <a:ln w="127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pt-BR" altLang="pt-BR" sz="1600"/>
          </a:p>
        </p:txBody>
      </p:sp>
      <p:sp>
        <p:nvSpPr>
          <p:cNvPr id="35" name="Retângulo 34"/>
          <p:cNvSpPr>
            <a:spLocks noChangeArrowheads="1"/>
          </p:cNvSpPr>
          <p:nvPr/>
        </p:nvSpPr>
        <p:spPr bwMode="auto">
          <a:xfrm>
            <a:off x="1774825" y="6081713"/>
            <a:ext cx="3373438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pt-BR" altLang="pt-BR" sz="1600">
                <a:solidFill>
                  <a:srgbClr val="FF0000"/>
                </a:solidFill>
                <a:latin typeface="Times New Roman" charset="0"/>
                <a:cs typeface="Times New Roman" charset="0"/>
              </a:rPr>
              <a:t>dist(A,CF) = mín{dist(A,C),dist(A,F)}</a:t>
            </a:r>
            <a:endParaRPr lang="pt-BR" altLang="pt-BR" sz="1600">
              <a:latin typeface="Times New Roman" charset="0"/>
              <a:cs typeface="Times New Roman" charset="0"/>
            </a:endParaRPr>
          </a:p>
        </p:txBody>
      </p:sp>
      <p:sp>
        <p:nvSpPr>
          <p:cNvPr id="36" name="Retângulo 35"/>
          <p:cNvSpPr>
            <a:spLocks noChangeArrowheads="1"/>
          </p:cNvSpPr>
          <p:nvPr/>
        </p:nvSpPr>
        <p:spPr bwMode="auto">
          <a:xfrm>
            <a:off x="1774825" y="6397625"/>
            <a:ext cx="357981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pt-BR" altLang="pt-BR" sz="1600">
                <a:solidFill>
                  <a:srgbClr val="FF0000"/>
                </a:solidFill>
                <a:latin typeface="Times New Roman" charset="0"/>
                <a:cs typeface="Times New Roman" charset="0"/>
              </a:rPr>
              <a:t>dist(B,CF) = mín{dist(B,C),dist(B,F)} ...</a:t>
            </a:r>
            <a:endParaRPr lang="pt-BR" altLang="pt-BR" sz="1600">
              <a:latin typeface="Times New Roman" charset="0"/>
              <a:cs typeface="Times New Roman" charset="0"/>
            </a:endParaRPr>
          </a:p>
        </p:txBody>
      </p:sp>
      <p:grpSp>
        <p:nvGrpSpPr>
          <p:cNvPr id="37" name="Grupo 36"/>
          <p:cNvGrpSpPr>
            <a:grpSpLocks/>
          </p:cNvGrpSpPr>
          <p:nvPr/>
        </p:nvGrpSpPr>
        <p:grpSpPr bwMode="auto">
          <a:xfrm>
            <a:off x="2287588" y="5373688"/>
            <a:ext cx="288925" cy="142875"/>
            <a:chOff x="2420938" y="4949825"/>
            <a:chExt cx="287873" cy="144021"/>
          </a:xfrm>
        </p:grpSpPr>
        <p:cxnSp>
          <p:nvCxnSpPr>
            <p:cNvPr id="10367" name="Conector reto 94"/>
            <p:cNvCxnSpPr>
              <a:cxnSpLocks noChangeShapeType="1"/>
            </p:cNvCxnSpPr>
            <p:nvPr/>
          </p:nvCxnSpPr>
          <p:spPr bwMode="auto">
            <a:xfrm>
              <a:off x="2420938" y="4949825"/>
              <a:ext cx="287873" cy="144021"/>
            </a:xfrm>
            <a:prstGeom prst="line">
              <a:avLst/>
            </a:prstGeom>
            <a:noFill/>
            <a:ln w="19050" algn="ctr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368" name="Conector reto 95"/>
            <p:cNvCxnSpPr>
              <a:cxnSpLocks noChangeShapeType="1"/>
            </p:cNvCxnSpPr>
            <p:nvPr/>
          </p:nvCxnSpPr>
          <p:spPr bwMode="auto">
            <a:xfrm flipH="1">
              <a:off x="2420938" y="4949825"/>
              <a:ext cx="287873" cy="144021"/>
            </a:xfrm>
            <a:prstGeom prst="line">
              <a:avLst/>
            </a:prstGeom>
            <a:noFill/>
            <a:ln w="19050" algn="ctr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40" name="Grupo 39"/>
          <p:cNvGrpSpPr>
            <a:grpSpLocks/>
          </p:cNvGrpSpPr>
          <p:nvPr/>
        </p:nvGrpSpPr>
        <p:grpSpPr bwMode="auto">
          <a:xfrm>
            <a:off x="2700338" y="5386388"/>
            <a:ext cx="287337" cy="144462"/>
            <a:chOff x="2420938" y="4949825"/>
            <a:chExt cx="287873" cy="144021"/>
          </a:xfrm>
        </p:grpSpPr>
        <p:cxnSp>
          <p:nvCxnSpPr>
            <p:cNvPr id="10365" name="Conector reto 94"/>
            <p:cNvCxnSpPr>
              <a:cxnSpLocks noChangeShapeType="1"/>
            </p:cNvCxnSpPr>
            <p:nvPr/>
          </p:nvCxnSpPr>
          <p:spPr bwMode="auto">
            <a:xfrm>
              <a:off x="2420938" y="4949825"/>
              <a:ext cx="287873" cy="144021"/>
            </a:xfrm>
            <a:prstGeom prst="line">
              <a:avLst/>
            </a:prstGeom>
            <a:noFill/>
            <a:ln w="19050" algn="ctr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366" name="Conector reto 95"/>
            <p:cNvCxnSpPr>
              <a:cxnSpLocks noChangeShapeType="1"/>
            </p:cNvCxnSpPr>
            <p:nvPr/>
          </p:nvCxnSpPr>
          <p:spPr bwMode="auto">
            <a:xfrm flipH="1">
              <a:off x="2420938" y="4949825"/>
              <a:ext cx="287873" cy="144021"/>
            </a:xfrm>
            <a:prstGeom prst="line">
              <a:avLst/>
            </a:prstGeom>
            <a:noFill/>
            <a:ln w="19050" algn="ctr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DDC8B51-70B9-4D9B-B7A8-F7F71D3B77A8}" type="slidenum">
              <a:rPr lang="pt-BR"/>
              <a:pPr>
                <a:defRPr/>
              </a:pPr>
              <a:t>15</a:t>
            </a:fld>
            <a:endParaRPr lang="pt-BR"/>
          </a:p>
        </p:txBody>
      </p:sp>
      <p:grpSp>
        <p:nvGrpSpPr>
          <p:cNvPr id="6" name="Grupo 5"/>
          <p:cNvGrpSpPr/>
          <p:nvPr/>
        </p:nvGrpSpPr>
        <p:grpSpPr>
          <a:xfrm>
            <a:off x="1115616" y="3502169"/>
            <a:ext cx="3099814" cy="446243"/>
            <a:chOff x="1115616" y="3502169"/>
            <a:chExt cx="3099814" cy="446243"/>
          </a:xfrm>
        </p:grpSpPr>
        <p:sp>
          <p:nvSpPr>
            <p:cNvPr id="3" name="Retângulo 2"/>
            <p:cNvSpPr/>
            <p:nvPr/>
          </p:nvSpPr>
          <p:spPr>
            <a:xfrm>
              <a:off x="1403648" y="3502169"/>
              <a:ext cx="2811782" cy="4308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77800" indent="-177800"/>
              <a:r>
                <a:rPr lang="pt-BR" sz="1100" dirty="0"/>
                <a:t>possuem a mesma unidade e portanto não precisam ser normalizadas!</a:t>
              </a:r>
            </a:p>
          </p:txBody>
        </p:sp>
        <p:cxnSp>
          <p:nvCxnSpPr>
            <p:cNvPr id="5" name="Conector de seta reta 4"/>
            <p:cNvCxnSpPr/>
            <p:nvPr/>
          </p:nvCxnSpPr>
          <p:spPr bwMode="auto">
            <a:xfrm flipV="1">
              <a:off x="1115616" y="3768412"/>
              <a:ext cx="360000" cy="18000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utoUpdateAnimBg="0"/>
      <p:bldP spid="12" grpId="0" animBg="1"/>
      <p:bldP spid="19" grpId="0" animBg="1"/>
      <p:bldP spid="35" grpId="0"/>
      <p:bldP spid="3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ela 8"/>
          <p:cNvGraphicFramePr>
            <a:graphicFrameLocks noGrp="1"/>
          </p:cNvGraphicFramePr>
          <p:nvPr/>
        </p:nvGraphicFramePr>
        <p:xfrm>
          <a:off x="1808163" y="4386263"/>
          <a:ext cx="2933700" cy="1333500"/>
        </p:xfrm>
        <a:graphic>
          <a:graphicData uri="http://schemas.openxmlformats.org/drawingml/2006/table">
            <a:tbl>
              <a:tblPr/>
              <a:tblGrid>
                <a:gridCol w="4191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endParaRPr lang="pt-BR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B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CF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D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G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B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0,336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CF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0,310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0,215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1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1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D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0,531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0,313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0,224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1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0,520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0,210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0,412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0,424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1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G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0,841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0,561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0,541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0,320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0,559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H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0,427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0,756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0,573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0,871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0,947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1,191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sp>
        <p:nvSpPr>
          <p:cNvPr id="59" name="Título 5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pt-BR" dirty="0"/>
              <a:t>Método Hierárquico por Aglomeração</a:t>
            </a:r>
          </a:p>
        </p:txBody>
      </p:sp>
      <p:sp>
        <p:nvSpPr>
          <p:cNvPr id="31" name="Text Box 65"/>
          <p:cNvSpPr txBox="1">
            <a:spLocks noChangeArrowheads="1"/>
          </p:cNvSpPr>
          <p:nvPr/>
        </p:nvSpPr>
        <p:spPr bwMode="auto">
          <a:xfrm>
            <a:off x="428625" y="1428750"/>
            <a:ext cx="8429625" cy="206216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58775" indent="-358775">
              <a:defRPr/>
            </a:pPr>
            <a:r>
              <a:rPr lang="pt-BR" dirty="0"/>
              <a:t>No método hierárquico por aglomeração, definem-se tantos grupos quantos elementos (cada elemento representa um grupo) e a cada passo, um grupo ou elemento é ligado a outro de acordo com sua similaridade, até o último passo, onde é formado um grupo único com todos os elementos.</a:t>
            </a:r>
          </a:p>
          <a:p>
            <a:pPr>
              <a:defRPr/>
            </a:pPr>
            <a:endParaRPr lang="pt-BR" dirty="0"/>
          </a:p>
          <a:p>
            <a:pPr>
              <a:defRPr/>
            </a:pPr>
            <a:endParaRPr lang="pt-BR" dirty="0"/>
          </a:p>
          <a:p>
            <a:pPr>
              <a:defRPr/>
            </a:pPr>
            <a:endParaRPr lang="pt-BR" dirty="0"/>
          </a:p>
          <a:p>
            <a:pPr marL="342900" indent="-342900">
              <a:defRPr/>
            </a:pPr>
            <a:r>
              <a:rPr lang="pt-BR" dirty="0"/>
              <a:t>Método de ligação </a:t>
            </a:r>
            <a:r>
              <a:rPr lang="pt-BR" dirty="0">
                <a:solidFill>
                  <a:srgbClr val="FF0000"/>
                </a:solidFill>
              </a:rPr>
              <a:t>simples - vizinho mais próximo</a:t>
            </a:r>
            <a:endParaRPr lang="pt-BR" dirty="0"/>
          </a:p>
        </p:txBody>
      </p:sp>
      <p:sp>
        <p:nvSpPr>
          <p:cNvPr id="11329" name="CaixaDeTexto 25"/>
          <p:cNvSpPr txBox="1">
            <a:spLocks noChangeArrowheads="1"/>
          </p:cNvSpPr>
          <p:nvPr/>
        </p:nvSpPr>
        <p:spPr bwMode="auto">
          <a:xfrm>
            <a:off x="2214563" y="3929063"/>
            <a:ext cx="2201862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pt-BR" altLang="pt-BR" sz="1400"/>
              <a:t>Distância Euclidiana</a:t>
            </a:r>
          </a:p>
        </p:txBody>
      </p:sp>
      <p:graphicFrame>
        <p:nvGraphicFramePr>
          <p:cNvPr id="8" name="Tabela 7"/>
          <p:cNvGraphicFramePr>
            <a:graphicFrameLocks noGrp="1"/>
          </p:cNvGraphicFramePr>
          <p:nvPr/>
        </p:nvGraphicFramePr>
        <p:xfrm>
          <a:off x="214313" y="4000500"/>
          <a:ext cx="1428751" cy="1935294"/>
        </p:xfrm>
        <a:graphic>
          <a:graphicData uri="http://schemas.openxmlformats.org/drawingml/2006/table">
            <a:tbl>
              <a:tblPr/>
              <a:tblGrid>
                <a:gridCol w="31937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5468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5468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228414"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1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X</a:t>
                      </a:r>
                      <a:r>
                        <a:rPr lang="pt-BR" sz="1400" b="0" i="0" u="none" strike="noStrike" baseline="-25000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1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X</a:t>
                      </a:r>
                      <a:r>
                        <a:rPr lang="pt-BR" sz="1400" b="0" i="0" u="none" strike="noStrike" baseline="-25000" dirty="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1334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0,58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0,80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1334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B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0,31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0,60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1334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C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0,50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0,50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1334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D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0,40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0,30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1334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0,10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0,60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1334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F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0,70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0,45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1334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G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0,20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0,05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21334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H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0,98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0,95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</a:tbl>
          </a:graphicData>
        </a:graphic>
      </p:graphicFrame>
      <p:pic>
        <p:nvPicPr>
          <p:cNvPr id="11365" name="Picture 8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26" r="52232" b="52235"/>
          <a:stretch>
            <a:fillRect/>
          </a:stretch>
        </p:blipFill>
        <p:spPr bwMode="auto">
          <a:xfrm>
            <a:off x="5907088" y="2325688"/>
            <a:ext cx="2571750" cy="2163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366" name="Elipse 11"/>
          <p:cNvSpPr>
            <a:spLocks noChangeArrowheads="1"/>
          </p:cNvSpPr>
          <p:nvPr/>
        </p:nvSpPr>
        <p:spPr bwMode="auto">
          <a:xfrm rot="872208">
            <a:off x="7192963" y="3082925"/>
            <a:ext cx="642937" cy="333375"/>
          </a:xfrm>
          <a:prstGeom prst="ellipse">
            <a:avLst/>
          </a:prstGeom>
          <a:noFill/>
          <a:ln w="127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pt-BR" altLang="pt-BR" sz="1600"/>
          </a:p>
        </p:txBody>
      </p:sp>
      <p:sp>
        <p:nvSpPr>
          <p:cNvPr id="19" name="Elipse 18"/>
          <p:cNvSpPr>
            <a:spLocks noChangeArrowheads="1"/>
          </p:cNvSpPr>
          <p:nvPr/>
        </p:nvSpPr>
        <p:spPr bwMode="auto">
          <a:xfrm>
            <a:off x="2627313" y="5130800"/>
            <a:ext cx="433387" cy="261938"/>
          </a:xfrm>
          <a:prstGeom prst="ellipse">
            <a:avLst/>
          </a:prstGeom>
          <a:noFill/>
          <a:ln w="127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pt-BR" altLang="pt-BR" sz="1600"/>
          </a:p>
        </p:txBody>
      </p:sp>
      <p:sp>
        <p:nvSpPr>
          <p:cNvPr id="20" name="Elipse 19"/>
          <p:cNvSpPr>
            <a:spLocks noChangeArrowheads="1"/>
          </p:cNvSpPr>
          <p:nvPr/>
        </p:nvSpPr>
        <p:spPr bwMode="auto">
          <a:xfrm>
            <a:off x="6384925" y="2886075"/>
            <a:ext cx="642938" cy="333375"/>
          </a:xfrm>
          <a:prstGeom prst="ellipse">
            <a:avLst/>
          </a:prstGeom>
          <a:noFill/>
          <a:ln w="127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pt-BR" altLang="pt-BR" sz="1600"/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7817B-EEDC-427B-81E1-DFEE53F4E02C}" type="slidenum">
              <a:rPr lang="pt-BR"/>
              <a:pPr>
                <a:defRPr/>
              </a:pPr>
              <a:t>16</a:t>
            </a:fld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ela 8"/>
          <p:cNvGraphicFramePr>
            <a:graphicFrameLocks noGrp="1"/>
          </p:cNvGraphicFramePr>
          <p:nvPr/>
        </p:nvGraphicFramePr>
        <p:xfrm>
          <a:off x="1808163" y="4386263"/>
          <a:ext cx="2514600" cy="1143000"/>
        </p:xfrm>
        <a:graphic>
          <a:graphicData uri="http://schemas.openxmlformats.org/drawingml/2006/table">
            <a:tbl>
              <a:tblPr/>
              <a:tblGrid>
                <a:gridCol w="4191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endParaRPr lang="pt-BR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BE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CF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D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G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BE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0,336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CF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0,310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0,215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1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D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0,531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0,313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0,224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G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0,841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0,559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0,541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0,320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H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0,427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0,756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0,573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0,871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1,191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59" name="Título 5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pt-BR" dirty="0"/>
              <a:t>Método Hierárquico por Aglomeração</a:t>
            </a:r>
          </a:p>
        </p:txBody>
      </p:sp>
      <p:sp>
        <p:nvSpPr>
          <p:cNvPr id="31" name="Text Box 65"/>
          <p:cNvSpPr txBox="1">
            <a:spLocks noChangeArrowheads="1"/>
          </p:cNvSpPr>
          <p:nvPr/>
        </p:nvSpPr>
        <p:spPr bwMode="auto">
          <a:xfrm>
            <a:off x="428625" y="1428750"/>
            <a:ext cx="8429625" cy="206216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58775" indent="-358775">
              <a:defRPr/>
            </a:pPr>
            <a:r>
              <a:rPr lang="pt-BR" dirty="0"/>
              <a:t>No método hierárquico por aglomeração, definem-se tantos grupos quantos elementos (cada elemento representa um grupo) e a cada passo, um grupo ou elemento é ligado a outro de acordo com sua similaridade, até o último passo, onde é formado um grupo único com todos os elementos.</a:t>
            </a:r>
          </a:p>
          <a:p>
            <a:pPr>
              <a:defRPr/>
            </a:pPr>
            <a:endParaRPr lang="pt-BR" dirty="0"/>
          </a:p>
          <a:p>
            <a:pPr>
              <a:defRPr/>
            </a:pPr>
            <a:endParaRPr lang="pt-BR" dirty="0"/>
          </a:p>
          <a:p>
            <a:pPr>
              <a:defRPr/>
            </a:pPr>
            <a:endParaRPr lang="pt-BR" dirty="0"/>
          </a:p>
          <a:p>
            <a:pPr marL="342900" indent="-342900">
              <a:defRPr/>
            </a:pPr>
            <a:r>
              <a:rPr lang="pt-BR" dirty="0"/>
              <a:t>Método de ligação </a:t>
            </a:r>
            <a:r>
              <a:rPr lang="pt-BR" dirty="0">
                <a:solidFill>
                  <a:srgbClr val="FF0000"/>
                </a:solidFill>
              </a:rPr>
              <a:t>simples - vizinho mais próximo</a:t>
            </a:r>
            <a:endParaRPr lang="pt-BR" dirty="0"/>
          </a:p>
        </p:txBody>
      </p:sp>
      <p:sp>
        <p:nvSpPr>
          <p:cNvPr id="12339" name="CaixaDeTexto 25"/>
          <p:cNvSpPr txBox="1">
            <a:spLocks noChangeArrowheads="1"/>
          </p:cNvSpPr>
          <p:nvPr/>
        </p:nvSpPr>
        <p:spPr bwMode="auto">
          <a:xfrm>
            <a:off x="2214563" y="3929063"/>
            <a:ext cx="2201862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pt-BR" altLang="pt-BR" sz="1400"/>
              <a:t>Distância Euclidiana</a:t>
            </a:r>
          </a:p>
        </p:txBody>
      </p:sp>
      <p:graphicFrame>
        <p:nvGraphicFramePr>
          <p:cNvPr id="8" name="Tabela 7"/>
          <p:cNvGraphicFramePr>
            <a:graphicFrameLocks noGrp="1"/>
          </p:cNvGraphicFramePr>
          <p:nvPr/>
        </p:nvGraphicFramePr>
        <p:xfrm>
          <a:off x="214313" y="4000500"/>
          <a:ext cx="1428751" cy="1935294"/>
        </p:xfrm>
        <a:graphic>
          <a:graphicData uri="http://schemas.openxmlformats.org/drawingml/2006/table">
            <a:tbl>
              <a:tblPr/>
              <a:tblGrid>
                <a:gridCol w="31937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5468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5468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228414"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1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X</a:t>
                      </a:r>
                      <a:r>
                        <a:rPr lang="pt-BR" sz="1400" b="0" i="0" u="none" strike="noStrike" baseline="-25000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1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X</a:t>
                      </a:r>
                      <a:r>
                        <a:rPr lang="pt-BR" sz="1400" b="0" i="0" u="none" strike="noStrike" baseline="-25000" dirty="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1334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0,58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0,80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1334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B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0,31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0,60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1334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C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0,50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0,50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1334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D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0,40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0,30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1334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0,10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0,60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1334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F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0,70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0,45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1334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G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0,20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0,05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21334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H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0,98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0,95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</a:tbl>
          </a:graphicData>
        </a:graphic>
      </p:graphicFrame>
      <p:pic>
        <p:nvPicPr>
          <p:cNvPr id="12375" name="Picture 8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26" r="52232" b="52235"/>
          <a:stretch>
            <a:fillRect/>
          </a:stretch>
        </p:blipFill>
        <p:spPr bwMode="auto">
          <a:xfrm>
            <a:off x="5907088" y="2325688"/>
            <a:ext cx="2571750" cy="2163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376" name="Elipse 11"/>
          <p:cNvSpPr>
            <a:spLocks noChangeArrowheads="1"/>
          </p:cNvSpPr>
          <p:nvPr/>
        </p:nvSpPr>
        <p:spPr bwMode="auto">
          <a:xfrm rot="872208">
            <a:off x="7192963" y="3082925"/>
            <a:ext cx="642937" cy="333375"/>
          </a:xfrm>
          <a:prstGeom prst="ellipse">
            <a:avLst/>
          </a:prstGeom>
          <a:noFill/>
          <a:ln w="127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pt-BR" altLang="pt-BR" sz="1600"/>
          </a:p>
        </p:txBody>
      </p:sp>
      <p:sp>
        <p:nvSpPr>
          <p:cNvPr id="19" name="Elipse 18"/>
          <p:cNvSpPr>
            <a:spLocks noChangeArrowheads="1"/>
          </p:cNvSpPr>
          <p:nvPr/>
        </p:nvSpPr>
        <p:spPr bwMode="auto">
          <a:xfrm>
            <a:off x="2627313" y="4746625"/>
            <a:ext cx="433387" cy="261938"/>
          </a:xfrm>
          <a:prstGeom prst="ellipse">
            <a:avLst/>
          </a:prstGeom>
          <a:noFill/>
          <a:ln w="127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pt-BR" altLang="pt-BR" sz="1600"/>
          </a:p>
        </p:txBody>
      </p:sp>
      <p:sp>
        <p:nvSpPr>
          <p:cNvPr id="12378" name="Elipse 19"/>
          <p:cNvSpPr>
            <a:spLocks noChangeArrowheads="1"/>
          </p:cNvSpPr>
          <p:nvPr/>
        </p:nvSpPr>
        <p:spPr bwMode="auto">
          <a:xfrm>
            <a:off x="6384925" y="2886075"/>
            <a:ext cx="642938" cy="333375"/>
          </a:xfrm>
          <a:prstGeom prst="ellipse">
            <a:avLst/>
          </a:prstGeom>
          <a:noFill/>
          <a:ln w="127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pt-BR" altLang="pt-BR" sz="1600"/>
          </a:p>
        </p:txBody>
      </p:sp>
      <p:sp>
        <p:nvSpPr>
          <p:cNvPr id="13" name="Elipse 12"/>
          <p:cNvSpPr>
            <a:spLocks noChangeArrowheads="1"/>
          </p:cNvSpPr>
          <p:nvPr/>
        </p:nvSpPr>
        <p:spPr bwMode="auto">
          <a:xfrm rot="817680">
            <a:off x="6299200" y="2894013"/>
            <a:ext cx="1643063" cy="541337"/>
          </a:xfrm>
          <a:prstGeom prst="ellipse">
            <a:avLst/>
          </a:prstGeom>
          <a:noFill/>
          <a:ln w="127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pt-BR" altLang="pt-BR" sz="1600"/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C9BD8AF-0419-4A74-89C9-E67E503E5910}" type="slidenum">
              <a:rPr lang="pt-BR"/>
              <a:pPr>
                <a:defRPr/>
              </a:pPr>
              <a:t>17</a:t>
            </a:fld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ela 8"/>
          <p:cNvGraphicFramePr>
            <a:graphicFrameLocks noGrp="1"/>
          </p:cNvGraphicFramePr>
          <p:nvPr/>
        </p:nvGraphicFramePr>
        <p:xfrm>
          <a:off x="1808163" y="4386263"/>
          <a:ext cx="2095500" cy="952500"/>
        </p:xfrm>
        <a:graphic>
          <a:graphicData uri="http://schemas.openxmlformats.org/drawingml/2006/table">
            <a:tbl>
              <a:tblPr/>
              <a:tblGrid>
                <a:gridCol w="4191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endParaRPr lang="pt-BR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BCEF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D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G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BCEF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0,310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D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0,531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0,224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G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0,841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0,541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0,320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H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0,427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0,573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0,871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1,191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sp>
        <p:nvSpPr>
          <p:cNvPr id="59" name="Título 5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pt-BR" dirty="0"/>
              <a:t>Método Hierárquico por Aglomeração</a:t>
            </a:r>
          </a:p>
        </p:txBody>
      </p:sp>
      <p:sp>
        <p:nvSpPr>
          <p:cNvPr id="31" name="Text Box 65"/>
          <p:cNvSpPr txBox="1">
            <a:spLocks noChangeArrowheads="1"/>
          </p:cNvSpPr>
          <p:nvPr/>
        </p:nvSpPr>
        <p:spPr bwMode="auto">
          <a:xfrm>
            <a:off x="428625" y="1428750"/>
            <a:ext cx="8429625" cy="206216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58775" indent="-358775">
              <a:defRPr/>
            </a:pPr>
            <a:r>
              <a:rPr lang="pt-BR" dirty="0"/>
              <a:t>No método hierárquico por aglomeração, definem-se tantos grupos quantos elementos (cada elemento representa um grupo) e a cada passo, um grupo ou elemento é ligado a outro de acordo com sua similaridade, até o último passo, onde é formado um grupo único com todos os elementos.</a:t>
            </a:r>
          </a:p>
          <a:p>
            <a:pPr>
              <a:defRPr/>
            </a:pPr>
            <a:endParaRPr lang="pt-BR" dirty="0"/>
          </a:p>
          <a:p>
            <a:pPr>
              <a:defRPr/>
            </a:pPr>
            <a:endParaRPr lang="pt-BR" dirty="0"/>
          </a:p>
          <a:p>
            <a:pPr>
              <a:defRPr/>
            </a:pPr>
            <a:endParaRPr lang="pt-BR" dirty="0"/>
          </a:p>
          <a:p>
            <a:pPr marL="342900" indent="-342900">
              <a:defRPr/>
            </a:pPr>
            <a:r>
              <a:rPr lang="pt-BR" dirty="0"/>
              <a:t>Método de ligação </a:t>
            </a:r>
            <a:r>
              <a:rPr lang="pt-BR" dirty="0">
                <a:solidFill>
                  <a:srgbClr val="FF0000"/>
                </a:solidFill>
              </a:rPr>
              <a:t>simples - vizinho mais próximo</a:t>
            </a:r>
            <a:endParaRPr lang="pt-BR" dirty="0"/>
          </a:p>
        </p:txBody>
      </p:sp>
      <p:sp>
        <p:nvSpPr>
          <p:cNvPr id="13351" name="CaixaDeTexto 25"/>
          <p:cNvSpPr txBox="1">
            <a:spLocks noChangeArrowheads="1"/>
          </p:cNvSpPr>
          <p:nvPr/>
        </p:nvSpPr>
        <p:spPr bwMode="auto">
          <a:xfrm>
            <a:off x="2214563" y="3929063"/>
            <a:ext cx="2201862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pt-BR" altLang="pt-BR" sz="1400"/>
              <a:t>Distância Euclidiana</a:t>
            </a:r>
          </a:p>
        </p:txBody>
      </p:sp>
      <p:graphicFrame>
        <p:nvGraphicFramePr>
          <p:cNvPr id="8" name="Tabela 7"/>
          <p:cNvGraphicFramePr>
            <a:graphicFrameLocks noGrp="1"/>
          </p:cNvGraphicFramePr>
          <p:nvPr/>
        </p:nvGraphicFramePr>
        <p:xfrm>
          <a:off x="214313" y="4000500"/>
          <a:ext cx="1428751" cy="1935294"/>
        </p:xfrm>
        <a:graphic>
          <a:graphicData uri="http://schemas.openxmlformats.org/drawingml/2006/table">
            <a:tbl>
              <a:tblPr/>
              <a:tblGrid>
                <a:gridCol w="31937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5468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5468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228414"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1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X</a:t>
                      </a:r>
                      <a:r>
                        <a:rPr lang="pt-BR" sz="1400" b="0" i="0" u="none" strike="noStrike" baseline="-25000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1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X</a:t>
                      </a:r>
                      <a:r>
                        <a:rPr lang="pt-BR" sz="1400" b="0" i="0" u="none" strike="noStrike" baseline="-25000" dirty="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1334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0,58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0,80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1334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B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0,31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0,60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1334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C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0,50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0,50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1334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D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0,40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0,30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1334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0,10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0,60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1334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F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0,70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0,45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1334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G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0,20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0,05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21334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H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0,98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0,95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</a:tbl>
          </a:graphicData>
        </a:graphic>
      </p:graphicFrame>
      <p:pic>
        <p:nvPicPr>
          <p:cNvPr id="13387" name="Picture 8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26" r="52232" b="52235"/>
          <a:stretch>
            <a:fillRect/>
          </a:stretch>
        </p:blipFill>
        <p:spPr bwMode="auto">
          <a:xfrm>
            <a:off x="5907088" y="2325688"/>
            <a:ext cx="2571750" cy="2163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88" name="Elipse 11"/>
          <p:cNvSpPr>
            <a:spLocks noChangeArrowheads="1"/>
          </p:cNvSpPr>
          <p:nvPr/>
        </p:nvSpPr>
        <p:spPr bwMode="auto">
          <a:xfrm rot="872208">
            <a:off x="7192963" y="3082925"/>
            <a:ext cx="642937" cy="333375"/>
          </a:xfrm>
          <a:prstGeom prst="ellipse">
            <a:avLst/>
          </a:prstGeom>
          <a:noFill/>
          <a:ln w="127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pt-BR" altLang="pt-BR" sz="1600"/>
          </a:p>
        </p:txBody>
      </p:sp>
      <p:sp>
        <p:nvSpPr>
          <p:cNvPr id="19" name="Elipse 18"/>
          <p:cNvSpPr>
            <a:spLocks noChangeArrowheads="1"/>
          </p:cNvSpPr>
          <p:nvPr/>
        </p:nvSpPr>
        <p:spPr bwMode="auto">
          <a:xfrm>
            <a:off x="2627313" y="4746625"/>
            <a:ext cx="433387" cy="261938"/>
          </a:xfrm>
          <a:prstGeom prst="ellipse">
            <a:avLst/>
          </a:prstGeom>
          <a:noFill/>
          <a:ln w="127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pt-BR" altLang="pt-BR" sz="1600"/>
          </a:p>
        </p:txBody>
      </p:sp>
      <p:sp>
        <p:nvSpPr>
          <p:cNvPr id="13390" name="Elipse 19"/>
          <p:cNvSpPr>
            <a:spLocks noChangeArrowheads="1"/>
          </p:cNvSpPr>
          <p:nvPr/>
        </p:nvSpPr>
        <p:spPr bwMode="auto">
          <a:xfrm>
            <a:off x="6384925" y="2886075"/>
            <a:ext cx="642938" cy="333375"/>
          </a:xfrm>
          <a:prstGeom prst="ellipse">
            <a:avLst/>
          </a:prstGeom>
          <a:noFill/>
          <a:ln w="127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pt-BR" altLang="pt-BR" sz="1600"/>
          </a:p>
        </p:txBody>
      </p:sp>
      <p:sp>
        <p:nvSpPr>
          <p:cNvPr id="13391" name="Elipse 12"/>
          <p:cNvSpPr>
            <a:spLocks noChangeArrowheads="1"/>
          </p:cNvSpPr>
          <p:nvPr/>
        </p:nvSpPr>
        <p:spPr bwMode="auto">
          <a:xfrm rot="817680">
            <a:off x="6299200" y="2894013"/>
            <a:ext cx="1643063" cy="541337"/>
          </a:xfrm>
          <a:prstGeom prst="ellipse">
            <a:avLst/>
          </a:prstGeom>
          <a:noFill/>
          <a:ln w="127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pt-BR" altLang="pt-BR" sz="1600"/>
          </a:p>
        </p:txBody>
      </p:sp>
      <p:sp>
        <p:nvSpPr>
          <p:cNvPr id="14" name="Elipse 13"/>
          <p:cNvSpPr>
            <a:spLocks noChangeArrowheads="1"/>
          </p:cNvSpPr>
          <p:nvPr/>
        </p:nvSpPr>
        <p:spPr bwMode="auto">
          <a:xfrm rot="817680">
            <a:off x="6197600" y="2720975"/>
            <a:ext cx="1824038" cy="879475"/>
          </a:xfrm>
          <a:prstGeom prst="ellipse">
            <a:avLst/>
          </a:prstGeom>
          <a:noFill/>
          <a:ln w="127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pt-BR" altLang="pt-BR" sz="1600"/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04932F4-98C3-4DF9-BDCD-23DE6D2E4EB3}" type="slidenum">
              <a:rPr lang="pt-BR"/>
              <a:pPr>
                <a:defRPr/>
              </a:pPr>
              <a:t>18</a:t>
            </a:fld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ela 8"/>
          <p:cNvGraphicFramePr>
            <a:graphicFrameLocks noGrp="1"/>
          </p:cNvGraphicFramePr>
          <p:nvPr/>
        </p:nvGraphicFramePr>
        <p:xfrm>
          <a:off x="1808163" y="4386263"/>
          <a:ext cx="1676400" cy="762000"/>
        </p:xfrm>
        <a:graphic>
          <a:graphicData uri="http://schemas.openxmlformats.org/drawingml/2006/table">
            <a:tbl>
              <a:tblPr/>
              <a:tblGrid>
                <a:gridCol w="4191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endParaRPr lang="pt-BR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BCDEF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G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BCDEF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0,310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G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0,841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0,320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H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0,427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0,573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1,191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59" name="Título 5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pt-BR" dirty="0"/>
              <a:t>Método Hierárquico por Aglomeração</a:t>
            </a:r>
          </a:p>
        </p:txBody>
      </p:sp>
      <p:sp>
        <p:nvSpPr>
          <p:cNvPr id="31" name="Text Box 65"/>
          <p:cNvSpPr txBox="1">
            <a:spLocks noChangeArrowheads="1"/>
          </p:cNvSpPr>
          <p:nvPr/>
        </p:nvSpPr>
        <p:spPr bwMode="auto">
          <a:xfrm>
            <a:off x="428625" y="1428750"/>
            <a:ext cx="8429625" cy="206216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58775" indent="-358775">
              <a:defRPr/>
            </a:pPr>
            <a:r>
              <a:rPr lang="pt-BR" dirty="0"/>
              <a:t>No método hierárquico por aglomeração, definem-se tantos grupos quantos elementos (cada elemento representa um grupo) e a cada passo, um grupo ou elemento é ligado a outro de acordo com sua similaridade, até o último passo, onde é formado um grupo único com todos os elementos.</a:t>
            </a:r>
          </a:p>
          <a:p>
            <a:pPr>
              <a:defRPr/>
            </a:pPr>
            <a:endParaRPr lang="pt-BR" dirty="0"/>
          </a:p>
          <a:p>
            <a:pPr>
              <a:defRPr/>
            </a:pPr>
            <a:endParaRPr lang="pt-BR" dirty="0"/>
          </a:p>
          <a:p>
            <a:pPr>
              <a:defRPr/>
            </a:pPr>
            <a:endParaRPr lang="pt-BR" dirty="0"/>
          </a:p>
          <a:p>
            <a:pPr marL="342900" indent="-342900">
              <a:defRPr/>
            </a:pPr>
            <a:r>
              <a:rPr lang="pt-BR" dirty="0"/>
              <a:t>Método de ligação </a:t>
            </a:r>
            <a:r>
              <a:rPr lang="pt-BR" dirty="0">
                <a:solidFill>
                  <a:srgbClr val="FF0000"/>
                </a:solidFill>
              </a:rPr>
              <a:t>simples - vizinho mais próximo</a:t>
            </a:r>
            <a:endParaRPr lang="pt-BR" dirty="0"/>
          </a:p>
        </p:txBody>
      </p:sp>
      <p:sp>
        <p:nvSpPr>
          <p:cNvPr id="14365" name="CaixaDeTexto 25"/>
          <p:cNvSpPr txBox="1">
            <a:spLocks noChangeArrowheads="1"/>
          </p:cNvSpPr>
          <p:nvPr/>
        </p:nvSpPr>
        <p:spPr bwMode="auto">
          <a:xfrm>
            <a:off x="2214563" y="3929063"/>
            <a:ext cx="2201862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pt-BR" altLang="pt-BR" sz="1400"/>
              <a:t>Distância Euclidiana</a:t>
            </a:r>
          </a:p>
        </p:txBody>
      </p:sp>
      <p:graphicFrame>
        <p:nvGraphicFramePr>
          <p:cNvPr id="8" name="Tabela 7"/>
          <p:cNvGraphicFramePr>
            <a:graphicFrameLocks noGrp="1"/>
          </p:cNvGraphicFramePr>
          <p:nvPr/>
        </p:nvGraphicFramePr>
        <p:xfrm>
          <a:off x="214313" y="4000500"/>
          <a:ext cx="1428751" cy="1935294"/>
        </p:xfrm>
        <a:graphic>
          <a:graphicData uri="http://schemas.openxmlformats.org/drawingml/2006/table">
            <a:tbl>
              <a:tblPr/>
              <a:tblGrid>
                <a:gridCol w="31937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5468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5468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228414"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1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X</a:t>
                      </a:r>
                      <a:r>
                        <a:rPr lang="pt-BR" sz="1400" b="0" i="0" u="none" strike="noStrike" baseline="-25000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1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X</a:t>
                      </a:r>
                      <a:r>
                        <a:rPr lang="pt-BR" sz="1400" b="0" i="0" u="none" strike="noStrike" baseline="-25000" dirty="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1334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0,58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0,80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1334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B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0,31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0,60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1334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C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0,50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0,50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1334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D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0,40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0,30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1334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0,10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0,60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1334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F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0,70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0,45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1334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G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0,20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0,05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21334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H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0,98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0,95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</a:tbl>
          </a:graphicData>
        </a:graphic>
      </p:graphicFrame>
      <p:pic>
        <p:nvPicPr>
          <p:cNvPr id="14401" name="Picture 8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26" r="52232" b="52235"/>
          <a:stretch>
            <a:fillRect/>
          </a:stretch>
        </p:blipFill>
        <p:spPr bwMode="auto">
          <a:xfrm>
            <a:off x="5907088" y="2325688"/>
            <a:ext cx="2571750" cy="2163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402" name="Elipse 11"/>
          <p:cNvSpPr>
            <a:spLocks noChangeArrowheads="1"/>
          </p:cNvSpPr>
          <p:nvPr/>
        </p:nvSpPr>
        <p:spPr bwMode="auto">
          <a:xfrm rot="872208">
            <a:off x="7192963" y="3082925"/>
            <a:ext cx="642937" cy="333375"/>
          </a:xfrm>
          <a:prstGeom prst="ellipse">
            <a:avLst/>
          </a:prstGeom>
          <a:noFill/>
          <a:ln w="127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pt-BR" altLang="pt-BR" sz="1600"/>
          </a:p>
        </p:txBody>
      </p:sp>
      <p:sp>
        <p:nvSpPr>
          <p:cNvPr id="19" name="Elipse 18"/>
          <p:cNvSpPr>
            <a:spLocks noChangeArrowheads="1"/>
          </p:cNvSpPr>
          <p:nvPr/>
        </p:nvSpPr>
        <p:spPr bwMode="auto">
          <a:xfrm>
            <a:off x="2214563" y="4533900"/>
            <a:ext cx="433387" cy="261938"/>
          </a:xfrm>
          <a:prstGeom prst="ellipse">
            <a:avLst/>
          </a:prstGeom>
          <a:noFill/>
          <a:ln w="127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pt-BR" altLang="pt-BR" sz="1600"/>
          </a:p>
        </p:txBody>
      </p:sp>
      <p:sp>
        <p:nvSpPr>
          <p:cNvPr id="14404" name="Elipse 19"/>
          <p:cNvSpPr>
            <a:spLocks noChangeArrowheads="1"/>
          </p:cNvSpPr>
          <p:nvPr/>
        </p:nvSpPr>
        <p:spPr bwMode="auto">
          <a:xfrm>
            <a:off x="6384925" y="2886075"/>
            <a:ext cx="642938" cy="333375"/>
          </a:xfrm>
          <a:prstGeom prst="ellipse">
            <a:avLst/>
          </a:prstGeom>
          <a:noFill/>
          <a:ln w="127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pt-BR" altLang="pt-BR" sz="1600"/>
          </a:p>
        </p:txBody>
      </p:sp>
      <p:sp>
        <p:nvSpPr>
          <p:cNvPr id="14405" name="Elipse 12"/>
          <p:cNvSpPr>
            <a:spLocks noChangeArrowheads="1"/>
          </p:cNvSpPr>
          <p:nvPr/>
        </p:nvSpPr>
        <p:spPr bwMode="auto">
          <a:xfrm rot="817680">
            <a:off x="6299200" y="2894013"/>
            <a:ext cx="1643063" cy="541337"/>
          </a:xfrm>
          <a:prstGeom prst="ellipse">
            <a:avLst/>
          </a:prstGeom>
          <a:noFill/>
          <a:ln w="127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pt-BR" altLang="pt-BR" sz="1600"/>
          </a:p>
        </p:txBody>
      </p:sp>
      <p:sp>
        <p:nvSpPr>
          <p:cNvPr id="14406" name="Elipse 13"/>
          <p:cNvSpPr>
            <a:spLocks noChangeArrowheads="1"/>
          </p:cNvSpPr>
          <p:nvPr/>
        </p:nvSpPr>
        <p:spPr bwMode="auto">
          <a:xfrm rot="817680">
            <a:off x="6197600" y="2720975"/>
            <a:ext cx="1824038" cy="879475"/>
          </a:xfrm>
          <a:prstGeom prst="ellipse">
            <a:avLst/>
          </a:prstGeom>
          <a:noFill/>
          <a:ln w="127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pt-BR" altLang="pt-BR" sz="1600"/>
          </a:p>
        </p:txBody>
      </p:sp>
      <p:sp>
        <p:nvSpPr>
          <p:cNvPr id="15" name="Elipse 14"/>
          <p:cNvSpPr>
            <a:spLocks noChangeArrowheads="1"/>
          </p:cNvSpPr>
          <p:nvPr/>
        </p:nvSpPr>
        <p:spPr bwMode="auto">
          <a:xfrm rot="817680">
            <a:off x="6138863" y="2600325"/>
            <a:ext cx="1952625" cy="1122363"/>
          </a:xfrm>
          <a:prstGeom prst="ellipse">
            <a:avLst/>
          </a:prstGeom>
          <a:noFill/>
          <a:ln w="127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pt-BR" altLang="pt-BR" sz="1600"/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D11872-3FE1-48C9-BA4C-813770CCA520}" type="slidenum">
              <a:rPr lang="pt-BR"/>
              <a:pPr>
                <a:defRPr/>
              </a:pPr>
              <a:t>19</a:t>
            </a:fld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ítulo 5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pt-BR" dirty="0"/>
              <a:t>Análise de Agrupamento (</a:t>
            </a:r>
            <a:r>
              <a:rPr lang="pt-BR" i="1" dirty="0"/>
              <a:t>Cluster </a:t>
            </a:r>
            <a:r>
              <a:rPr lang="pt-BR" i="1" dirty="0" err="1"/>
              <a:t>Analysis</a:t>
            </a:r>
            <a:r>
              <a:rPr lang="pt-BR" dirty="0"/>
              <a:t>)</a:t>
            </a:r>
          </a:p>
        </p:txBody>
      </p:sp>
      <p:sp>
        <p:nvSpPr>
          <p:cNvPr id="31" name="Text Box 65"/>
          <p:cNvSpPr txBox="1">
            <a:spLocks noChangeArrowheads="1"/>
          </p:cNvSpPr>
          <p:nvPr/>
        </p:nvSpPr>
        <p:spPr bwMode="auto">
          <a:xfrm>
            <a:off x="428625" y="1443548"/>
            <a:ext cx="8429625" cy="403187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58775" indent="-358775"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pt-BR" altLang="pt-BR" sz="1600" dirty="0"/>
              <a:t>A Análise de Agrupamento inclui técnicas ou métodos que visam o </a:t>
            </a:r>
            <a:r>
              <a:rPr lang="pt-BR" altLang="pt-BR" sz="1600" dirty="0" err="1"/>
              <a:t>particionamento</a:t>
            </a:r>
            <a:r>
              <a:rPr lang="pt-BR" altLang="pt-BR" sz="1600" dirty="0"/>
              <a:t> de uma população heterogênea em grupos mais homogêneos.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pt-BR" altLang="pt-BR" sz="1600" dirty="0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pt-BR" altLang="pt-BR" sz="1600" dirty="0"/>
              <a:t>Este processo é feito sem a </a:t>
            </a:r>
            <a:r>
              <a:rPr lang="pt-BR" altLang="pt-BR" sz="1600" dirty="0" err="1"/>
              <a:t>pré-determinação</a:t>
            </a:r>
            <a:r>
              <a:rPr lang="pt-BR" altLang="pt-BR" sz="1600" dirty="0"/>
              <a:t> de classes, ou seja, os elementos da população são agrupados de acordo com alguma métrica que descreve o grau de similaridade ou dissimilaridade entre estes elementos. Por isso, muitas vezes são chamados de classificadores não supervisionados.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pt-BR" altLang="pt-BR" sz="1600" dirty="0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pt-BR" altLang="pt-BR" sz="1600" dirty="0"/>
              <a:t>Os grupos (ou </a:t>
            </a:r>
            <a:r>
              <a:rPr lang="pt-BR" altLang="pt-BR" sz="1600" i="1" dirty="0"/>
              <a:t>clusters</a:t>
            </a:r>
            <a:r>
              <a:rPr lang="pt-BR" altLang="pt-BR" sz="1600" dirty="0"/>
              <a:t>) são formados de modo a obter-se a maior homogeneidade dentro dos grupos e a maior heterogeneidade entre eles.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pt-BR" altLang="pt-BR" sz="1600" dirty="0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pt-BR" altLang="pt-BR" sz="1600" dirty="0"/>
              <a:t>Basicamente há 2 tipos de métodos: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pt-BR" altLang="pt-BR" sz="1600" dirty="0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pt-BR" altLang="pt-BR" sz="1600" dirty="0"/>
              <a:t>a) Hierárquicos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pt-BR" altLang="pt-BR" sz="1600" dirty="0"/>
              <a:t>b) Não-Hierárquicos ou por </a:t>
            </a:r>
            <a:r>
              <a:rPr lang="pt-BR" altLang="pt-BR" sz="1600" dirty="0" err="1"/>
              <a:t>Particionamento</a:t>
            </a:r>
            <a:endParaRPr lang="pt-BR" altLang="pt-BR" sz="1600" dirty="0"/>
          </a:p>
          <a:p>
            <a:pPr eaLnBrk="1" hangingPunct="1">
              <a:spcBef>
                <a:spcPct val="0"/>
              </a:spcBef>
              <a:buFontTx/>
              <a:buNone/>
            </a:pPr>
            <a:endParaRPr lang="pt-BR" altLang="pt-BR" sz="1600" dirty="0"/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EEE8027-B1F7-4D8D-B853-2A3751930D30}" type="slidenum">
              <a:rPr lang="pt-BR"/>
              <a:pPr>
                <a:defRPr/>
              </a:pPr>
              <a:t>2</a:t>
            </a:fld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ela 8"/>
          <p:cNvGraphicFramePr>
            <a:graphicFrameLocks noGrp="1"/>
          </p:cNvGraphicFramePr>
          <p:nvPr/>
        </p:nvGraphicFramePr>
        <p:xfrm>
          <a:off x="1808163" y="4386263"/>
          <a:ext cx="1460500" cy="571500"/>
        </p:xfrm>
        <a:graphic>
          <a:graphicData uri="http://schemas.openxmlformats.org/drawingml/2006/table">
            <a:tbl>
              <a:tblPr/>
              <a:tblGrid>
                <a:gridCol w="53163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0973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41913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endParaRPr lang="pt-BR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ABCDEF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G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G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0,320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H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0,427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1,191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59" name="Título 5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pt-BR" dirty="0"/>
              <a:t>Método Hierárquico por Aglomeração</a:t>
            </a:r>
          </a:p>
        </p:txBody>
      </p:sp>
      <p:sp>
        <p:nvSpPr>
          <p:cNvPr id="31" name="Text Box 65"/>
          <p:cNvSpPr txBox="1">
            <a:spLocks noChangeArrowheads="1"/>
          </p:cNvSpPr>
          <p:nvPr/>
        </p:nvSpPr>
        <p:spPr bwMode="auto">
          <a:xfrm>
            <a:off x="428625" y="1428750"/>
            <a:ext cx="8429625" cy="206216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58775" indent="-358775">
              <a:defRPr/>
            </a:pPr>
            <a:r>
              <a:rPr lang="pt-BR" dirty="0"/>
              <a:t>No método hierárquico por aglomeração, definem-se tantos grupos quantos elementos (cada elemento representa um grupo) e a cada passo, um grupo ou elemento é ligado a outro de acordo com sua similaridade, até o último passo, onde é formado um grupo único com todos os elementos.</a:t>
            </a:r>
          </a:p>
          <a:p>
            <a:pPr>
              <a:defRPr/>
            </a:pPr>
            <a:endParaRPr lang="pt-BR" dirty="0"/>
          </a:p>
          <a:p>
            <a:pPr>
              <a:defRPr/>
            </a:pPr>
            <a:endParaRPr lang="pt-BR" dirty="0"/>
          </a:p>
          <a:p>
            <a:pPr>
              <a:defRPr/>
            </a:pPr>
            <a:endParaRPr lang="pt-BR" dirty="0"/>
          </a:p>
          <a:p>
            <a:pPr marL="342900" indent="-342900">
              <a:defRPr/>
            </a:pPr>
            <a:r>
              <a:rPr lang="pt-BR" dirty="0"/>
              <a:t>Método de ligação </a:t>
            </a:r>
            <a:r>
              <a:rPr lang="pt-BR" dirty="0">
                <a:solidFill>
                  <a:srgbClr val="FF0000"/>
                </a:solidFill>
              </a:rPr>
              <a:t>simples - vizinho mais próximo</a:t>
            </a:r>
            <a:endParaRPr lang="pt-BR" dirty="0"/>
          </a:p>
        </p:txBody>
      </p:sp>
      <p:sp>
        <p:nvSpPr>
          <p:cNvPr id="15381" name="CaixaDeTexto 25"/>
          <p:cNvSpPr txBox="1">
            <a:spLocks noChangeArrowheads="1"/>
          </p:cNvSpPr>
          <p:nvPr/>
        </p:nvSpPr>
        <p:spPr bwMode="auto">
          <a:xfrm>
            <a:off x="2214563" y="3929063"/>
            <a:ext cx="2201862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pt-BR" altLang="pt-BR" sz="1400"/>
              <a:t>Distância Euclidiana</a:t>
            </a:r>
          </a:p>
        </p:txBody>
      </p:sp>
      <p:graphicFrame>
        <p:nvGraphicFramePr>
          <p:cNvPr id="8" name="Tabela 7"/>
          <p:cNvGraphicFramePr>
            <a:graphicFrameLocks noGrp="1"/>
          </p:cNvGraphicFramePr>
          <p:nvPr/>
        </p:nvGraphicFramePr>
        <p:xfrm>
          <a:off x="214313" y="4000500"/>
          <a:ext cx="1428751" cy="1935294"/>
        </p:xfrm>
        <a:graphic>
          <a:graphicData uri="http://schemas.openxmlformats.org/drawingml/2006/table">
            <a:tbl>
              <a:tblPr/>
              <a:tblGrid>
                <a:gridCol w="31937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5468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5468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228414"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1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X</a:t>
                      </a:r>
                      <a:r>
                        <a:rPr lang="pt-BR" sz="1400" b="0" i="0" u="none" strike="noStrike" baseline="-25000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1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X</a:t>
                      </a:r>
                      <a:r>
                        <a:rPr lang="pt-BR" sz="1400" b="0" i="0" u="none" strike="noStrike" baseline="-25000" dirty="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1334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0,58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0,80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1334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B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0,31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0,60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1334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C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0,50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0,50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1334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D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0,40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0,30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1334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0,10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0,60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1334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F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0,70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0,45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1334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G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0,20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0,05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21334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H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0,98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0,95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</a:tbl>
          </a:graphicData>
        </a:graphic>
      </p:graphicFrame>
      <p:pic>
        <p:nvPicPr>
          <p:cNvPr id="15417" name="Picture 8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26" r="52232" b="52235"/>
          <a:stretch>
            <a:fillRect/>
          </a:stretch>
        </p:blipFill>
        <p:spPr bwMode="auto">
          <a:xfrm>
            <a:off x="5907088" y="2325688"/>
            <a:ext cx="2571750" cy="2163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418" name="Elipse 11"/>
          <p:cNvSpPr>
            <a:spLocks noChangeArrowheads="1"/>
          </p:cNvSpPr>
          <p:nvPr/>
        </p:nvSpPr>
        <p:spPr bwMode="auto">
          <a:xfrm rot="872208">
            <a:off x="7192963" y="3082925"/>
            <a:ext cx="642937" cy="333375"/>
          </a:xfrm>
          <a:prstGeom prst="ellipse">
            <a:avLst/>
          </a:prstGeom>
          <a:noFill/>
          <a:ln w="127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pt-BR" altLang="pt-BR" sz="1600"/>
          </a:p>
        </p:txBody>
      </p:sp>
      <p:sp>
        <p:nvSpPr>
          <p:cNvPr id="19" name="Elipse 18"/>
          <p:cNvSpPr>
            <a:spLocks noChangeArrowheads="1"/>
          </p:cNvSpPr>
          <p:nvPr/>
        </p:nvSpPr>
        <p:spPr bwMode="auto">
          <a:xfrm>
            <a:off x="2359025" y="4540250"/>
            <a:ext cx="433388" cy="261938"/>
          </a:xfrm>
          <a:prstGeom prst="ellipse">
            <a:avLst/>
          </a:prstGeom>
          <a:noFill/>
          <a:ln w="127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pt-BR" altLang="pt-BR" sz="1600"/>
          </a:p>
        </p:txBody>
      </p:sp>
      <p:sp>
        <p:nvSpPr>
          <p:cNvPr id="15420" name="Elipse 19"/>
          <p:cNvSpPr>
            <a:spLocks noChangeArrowheads="1"/>
          </p:cNvSpPr>
          <p:nvPr/>
        </p:nvSpPr>
        <p:spPr bwMode="auto">
          <a:xfrm>
            <a:off x="6384925" y="2886075"/>
            <a:ext cx="642938" cy="333375"/>
          </a:xfrm>
          <a:prstGeom prst="ellipse">
            <a:avLst/>
          </a:prstGeom>
          <a:noFill/>
          <a:ln w="127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pt-BR" altLang="pt-BR" sz="1600"/>
          </a:p>
        </p:txBody>
      </p:sp>
      <p:sp>
        <p:nvSpPr>
          <p:cNvPr id="15421" name="Elipse 12"/>
          <p:cNvSpPr>
            <a:spLocks noChangeArrowheads="1"/>
          </p:cNvSpPr>
          <p:nvPr/>
        </p:nvSpPr>
        <p:spPr bwMode="auto">
          <a:xfrm rot="817680">
            <a:off x="6299200" y="2894013"/>
            <a:ext cx="1643063" cy="541337"/>
          </a:xfrm>
          <a:prstGeom prst="ellipse">
            <a:avLst/>
          </a:prstGeom>
          <a:noFill/>
          <a:ln w="127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pt-BR" altLang="pt-BR" sz="1600"/>
          </a:p>
        </p:txBody>
      </p:sp>
      <p:sp>
        <p:nvSpPr>
          <p:cNvPr id="15422" name="Elipse 13"/>
          <p:cNvSpPr>
            <a:spLocks noChangeArrowheads="1"/>
          </p:cNvSpPr>
          <p:nvPr/>
        </p:nvSpPr>
        <p:spPr bwMode="auto">
          <a:xfrm rot="817680">
            <a:off x="6197600" y="2720975"/>
            <a:ext cx="1824038" cy="879475"/>
          </a:xfrm>
          <a:prstGeom prst="ellipse">
            <a:avLst/>
          </a:prstGeom>
          <a:noFill/>
          <a:ln w="127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pt-BR" altLang="pt-BR" sz="1600"/>
          </a:p>
        </p:txBody>
      </p:sp>
      <p:sp>
        <p:nvSpPr>
          <p:cNvPr id="15423" name="Elipse 14"/>
          <p:cNvSpPr>
            <a:spLocks noChangeArrowheads="1"/>
          </p:cNvSpPr>
          <p:nvPr/>
        </p:nvSpPr>
        <p:spPr bwMode="auto">
          <a:xfrm rot="817680">
            <a:off x="6138863" y="2600325"/>
            <a:ext cx="1952625" cy="1122363"/>
          </a:xfrm>
          <a:prstGeom prst="ellipse">
            <a:avLst/>
          </a:prstGeom>
          <a:noFill/>
          <a:ln w="127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pt-BR" altLang="pt-BR" sz="1600"/>
          </a:p>
        </p:txBody>
      </p:sp>
      <p:sp>
        <p:nvSpPr>
          <p:cNvPr id="16" name="Elipse 15"/>
          <p:cNvSpPr>
            <a:spLocks noChangeArrowheads="1"/>
          </p:cNvSpPr>
          <p:nvPr/>
        </p:nvSpPr>
        <p:spPr bwMode="auto">
          <a:xfrm rot="817680">
            <a:off x="5970588" y="2541588"/>
            <a:ext cx="2206625" cy="1524000"/>
          </a:xfrm>
          <a:prstGeom prst="ellipse">
            <a:avLst/>
          </a:prstGeom>
          <a:noFill/>
          <a:ln w="127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pt-BR" altLang="pt-BR" sz="1600"/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634998C-3E8F-463D-A1BD-6FCA7C7BF74A}" type="slidenum">
              <a:rPr lang="pt-BR"/>
              <a:pPr>
                <a:defRPr/>
              </a:pPr>
              <a:t>20</a:t>
            </a:fld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6939"/>
          <a:stretch/>
        </p:blipFill>
        <p:spPr bwMode="auto">
          <a:xfrm>
            <a:off x="3449080" y="4181727"/>
            <a:ext cx="3643200" cy="26316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9" name="Tabela 8"/>
          <p:cNvGraphicFramePr>
            <a:graphicFrameLocks noGrp="1"/>
          </p:cNvGraphicFramePr>
          <p:nvPr/>
        </p:nvGraphicFramePr>
        <p:xfrm>
          <a:off x="1808163" y="4386263"/>
          <a:ext cx="1108075" cy="381000"/>
        </p:xfrm>
        <a:graphic>
          <a:graphicData uri="http://schemas.openxmlformats.org/drawingml/2006/table">
            <a:tbl>
              <a:tblPr/>
              <a:tblGrid>
                <a:gridCol w="53179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7628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endParaRPr lang="pt-BR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ABCDEFG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H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0,427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59" name="Título 5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pt-BR" dirty="0"/>
              <a:t>Método Hierárquico por Aglomeração</a:t>
            </a:r>
          </a:p>
        </p:txBody>
      </p:sp>
      <p:sp>
        <p:nvSpPr>
          <p:cNvPr id="31" name="Text Box 65"/>
          <p:cNvSpPr txBox="1">
            <a:spLocks noChangeArrowheads="1"/>
          </p:cNvSpPr>
          <p:nvPr/>
        </p:nvSpPr>
        <p:spPr bwMode="auto">
          <a:xfrm>
            <a:off x="428625" y="1428750"/>
            <a:ext cx="8429625" cy="206216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58775" indent="-358775">
              <a:defRPr/>
            </a:pPr>
            <a:r>
              <a:rPr lang="pt-BR" dirty="0"/>
              <a:t>No método hierárquico por aglomeração, definem-se tantos grupos quantos elementos (cada elemento representa um grupo) e a cada passo, um grupo ou elemento é ligado a outro de acordo com sua similaridade, até o último passo, onde é formado um grupo único com todos os elementos.</a:t>
            </a:r>
          </a:p>
          <a:p>
            <a:pPr>
              <a:defRPr/>
            </a:pPr>
            <a:endParaRPr lang="pt-BR" dirty="0"/>
          </a:p>
          <a:p>
            <a:pPr>
              <a:defRPr/>
            </a:pPr>
            <a:endParaRPr lang="pt-BR" dirty="0"/>
          </a:p>
          <a:p>
            <a:pPr>
              <a:defRPr/>
            </a:pPr>
            <a:endParaRPr lang="pt-BR" dirty="0"/>
          </a:p>
          <a:p>
            <a:pPr marL="342900" indent="-342900">
              <a:defRPr/>
            </a:pPr>
            <a:r>
              <a:rPr lang="pt-BR" dirty="0"/>
              <a:t>Método de ligação </a:t>
            </a:r>
            <a:r>
              <a:rPr lang="pt-BR" dirty="0">
                <a:solidFill>
                  <a:srgbClr val="FF0000"/>
                </a:solidFill>
              </a:rPr>
              <a:t>simples - vizinho mais próximo</a:t>
            </a:r>
            <a:endParaRPr lang="pt-BR" dirty="0"/>
          </a:p>
        </p:txBody>
      </p:sp>
      <p:sp>
        <p:nvSpPr>
          <p:cNvPr id="16399" name="CaixaDeTexto 25"/>
          <p:cNvSpPr txBox="1">
            <a:spLocks noChangeArrowheads="1"/>
          </p:cNvSpPr>
          <p:nvPr/>
        </p:nvSpPr>
        <p:spPr bwMode="auto">
          <a:xfrm>
            <a:off x="2214563" y="3929063"/>
            <a:ext cx="2201862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pt-BR" altLang="pt-BR" sz="1400"/>
              <a:t>Distância Euclidiana</a:t>
            </a:r>
          </a:p>
        </p:txBody>
      </p:sp>
      <p:graphicFrame>
        <p:nvGraphicFramePr>
          <p:cNvPr id="8" name="Tabela 7"/>
          <p:cNvGraphicFramePr>
            <a:graphicFrameLocks noGrp="1"/>
          </p:cNvGraphicFramePr>
          <p:nvPr/>
        </p:nvGraphicFramePr>
        <p:xfrm>
          <a:off x="214313" y="4000500"/>
          <a:ext cx="1428751" cy="1935294"/>
        </p:xfrm>
        <a:graphic>
          <a:graphicData uri="http://schemas.openxmlformats.org/drawingml/2006/table">
            <a:tbl>
              <a:tblPr/>
              <a:tblGrid>
                <a:gridCol w="31937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5468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5468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228414"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1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X</a:t>
                      </a:r>
                      <a:r>
                        <a:rPr lang="pt-BR" sz="1400" b="0" i="0" u="none" strike="noStrike" baseline="-25000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1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X</a:t>
                      </a:r>
                      <a:r>
                        <a:rPr lang="pt-BR" sz="1400" b="0" i="0" u="none" strike="noStrike" baseline="-25000" dirty="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1334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0,58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0,80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1334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B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0,31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0,60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1334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C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0,50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0,50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1334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D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0,40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0,30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1334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0,10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0,60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1334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F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0,70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0,45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1334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G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0,20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0,05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21334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H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0,98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0,95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</a:tbl>
          </a:graphicData>
        </a:graphic>
      </p:graphicFrame>
      <p:pic>
        <p:nvPicPr>
          <p:cNvPr id="16435" name="Picture 8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26" r="52232" b="52235"/>
          <a:stretch>
            <a:fillRect/>
          </a:stretch>
        </p:blipFill>
        <p:spPr bwMode="auto">
          <a:xfrm>
            <a:off x="5907088" y="2325688"/>
            <a:ext cx="2571750" cy="2163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436" name="Elipse 11"/>
          <p:cNvSpPr>
            <a:spLocks noChangeArrowheads="1"/>
          </p:cNvSpPr>
          <p:nvPr/>
        </p:nvSpPr>
        <p:spPr bwMode="auto">
          <a:xfrm rot="872208">
            <a:off x="7192963" y="3082925"/>
            <a:ext cx="642937" cy="333375"/>
          </a:xfrm>
          <a:prstGeom prst="ellipse">
            <a:avLst/>
          </a:prstGeom>
          <a:noFill/>
          <a:ln w="127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pt-BR" altLang="pt-BR" sz="1600"/>
          </a:p>
        </p:txBody>
      </p:sp>
      <p:sp>
        <p:nvSpPr>
          <p:cNvPr id="19" name="Elipse 18"/>
          <p:cNvSpPr>
            <a:spLocks noChangeArrowheads="1"/>
          </p:cNvSpPr>
          <p:nvPr/>
        </p:nvSpPr>
        <p:spPr bwMode="auto">
          <a:xfrm>
            <a:off x="2397125" y="4543425"/>
            <a:ext cx="433388" cy="261938"/>
          </a:xfrm>
          <a:prstGeom prst="ellipse">
            <a:avLst/>
          </a:prstGeom>
          <a:noFill/>
          <a:ln w="127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pt-BR" altLang="pt-BR" sz="1600"/>
          </a:p>
        </p:txBody>
      </p:sp>
      <p:sp>
        <p:nvSpPr>
          <p:cNvPr id="16438" name="Elipse 19"/>
          <p:cNvSpPr>
            <a:spLocks noChangeArrowheads="1"/>
          </p:cNvSpPr>
          <p:nvPr/>
        </p:nvSpPr>
        <p:spPr bwMode="auto">
          <a:xfrm>
            <a:off x="6384925" y="2886075"/>
            <a:ext cx="642938" cy="333375"/>
          </a:xfrm>
          <a:prstGeom prst="ellipse">
            <a:avLst/>
          </a:prstGeom>
          <a:noFill/>
          <a:ln w="127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pt-BR" altLang="pt-BR" sz="1600"/>
          </a:p>
        </p:txBody>
      </p:sp>
      <p:sp>
        <p:nvSpPr>
          <p:cNvPr id="16439" name="Elipse 12"/>
          <p:cNvSpPr>
            <a:spLocks noChangeArrowheads="1"/>
          </p:cNvSpPr>
          <p:nvPr/>
        </p:nvSpPr>
        <p:spPr bwMode="auto">
          <a:xfrm rot="817680">
            <a:off x="6299200" y="2894013"/>
            <a:ext cx="1643063" cy="541337"/>
          </a:xfrm>
          <a:prstGeom prst="ellipse">
            <a:avLst/>
          </a:prstGeom>
          <a:noFill/>
          <a:ln w="127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pt-BR" altLang="pt-BR" sz="1600"/>
          </a:p>
        </p:txBody>
      </p:sp>
      <p:sp>
        <p:nvSpPr>
          <p:cNvPr id="16440" name="Elipse 13"/>
          <p:cNvSpPr>
            <a:spLocks noChangeArrowheads="1"/>
          </p:cNvSpPr>
          <p:nvPr/>
        </p:nvSpPr>
        <p:spPr bwMode="auto">
          <a:xfrm rot="817680">
            <a:off x="6197600" y="2720975"/>
            <a:ext cx="1824038" cy="879475"/>
          </a:xfrm>
          <a:prstGeom prst="ellipse">
            <a:avLst/>
          </a:prstGeom>
          <a:noFill/>
          <a:ln w="127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pt-BR" altLang="pt-BR" sz="1600"/>
          </a:p>
        </p:txBody>
      </p:sp>
      <p:sp>
        <p:nvSpPr>
          <p:cNvPr id="16441" name="Elipse 14"/>
          <p:cNvSpPr>
            <a:spLocks noChangeArrowheads="1"/>
          </p:cNvSpPr>
          <p:nvPr/>
        </p:nvSpPr>
        <p:spPr bwMode="auto">
          <a:xfrm rot="817680">
            <a:off x="6138863" y="2600325"/>
            <a:ext cx="1952625" cy="1122363"/>
          </a:xfrm>
          <a:prstGeom prst="ellipse">
            <a:avLst/>
          </a:prstGeom>
          <a:noFill/>
          <a:ln w="127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pt-BR" altLang="pt-BR" sz="1600"/>
          </a:p>
        </p:txBody>
      </p:sp>
      <p:sp>
        <p:nvSpPr>
          <p:cNvPr id="16442" name="Elipse 15"/>
          <p:cNvSpPr>
            <a:spLocks noChangeArrowheads="1"/>
          </p:cNvSpPr>
          <p:nvPr/>
        </p:nvSpPr>
        <p:spPr bwMode="auto">
          <a:xfrm rot="817680">
            <a:off x="5970588" y="2541588"/>
            <a:ext cx="2206625" cy="1524000"/>
          </a:xfrm>
          <a:prstGeom prst="ellipse">
            <a:avLst/>
          </a:prstGeom>
          <a:noFill/>
          <a:ln w="127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pt-BR" altLang="pt-BR" sz="1600"/>
          </a:p>
        </p:txBody>
      </p:sp>
      <p:sp>
        <p:nvSpPr>
          <p:cNvPr id="18" name="Elipse 17"/>
          <p:cNvSpPr>
            <a:spLocks noChangeArrowheads="1"/>
          </p:cNvSpPr>
          <p:nvPr/>
        </p:nvSpPr>
        <p:spPr bwMode="auto">
          <a:xfrm rot="817680">
            <a:off x="5865813" y="2130425"/>
            <a:ext cx="3027362" cy="2230438"/>
          </a:xfrm>
          <a:prstGeom prst="ellipse">
            <a:avLst/>
          </a:prstGeom>
          <a:noFill/>
          <a:ln w="127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pt-BR" altLang="pt-BR" sz="1600"/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31ABD0C-9C2C-4D61-99AB-29F96846C10E}" type="slidenum">
              <a:rPr lang="pt-BR"/>
              <a:pPr>
                <a:defRPr/>
              </a:pPr>
              <a:t>21</a:t>
            </a:fld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ítulo 5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pt-BR" dirty="0"/>
              <a:t>Método Hierárquico por Aglomeração</a:t>
            </a:r>
          </a:p>
        </p:txBody>
      </p:sp>
      <p:sp>
        <p:nvSpPr>
          <p:cNvPr id="31" name="Text Box 65"/>
          <p:cNvSpPr txBox="1">
            <a:spLocks noChangeArrowheads="1"/>
          </p:cNvSpPr>
          <p:nvPr/>
        </p:nvSpPr>
        <p:spPr bwMode="auto">
          <a:xfrm>
            <a:off x="428625" y="1428750"/>
            <a:ext cx="8429625" cy="206216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58775" indent="-358775">
              <a:defRPr/>
            </a:pPr>
            <a:r>
              <a:rPr lang="pt-BR" dirty="0"/>
              <a:t>No método hierárquico por aglomeração, definem-se tantos grupos quantos elementos (cada elemento representa um grupo) e a cada passo, um grupo ou elemento é ligado a outro de acordo com sua similaridade, até o último passo, onde é formado um grupo único com todos os elementos.</a:t>
            </a:r>
          </a:p>
          <a:p>
            <a:pPr>
              <a:defRPr/>
            </a:pPr>
            <a:endParaRPr lang="pt-BR" dirty="0"/>
          </a:p>
          <a:p>
            <a:pPr>
              <a:defRPr/>
            </a:pPr>
            <a:endParaRPr lang="pt-BR" dirty="0"/>
          </a:p>
          <a:p>
            <a:pPr>
              <a:defRPr/>
            </a:pPr>
            <a:endParaRPr lang="pt-BR" dirty="0"/>
          </a:p>
          <a:p>
            <a:pPr marL="342900" indent="-342900">
              <a:defRPr/>
            </a:pPr>
            <a:r>
              <a:rPr lang="pt-BR" dirty="0"/>
              <a:t>Método de ligação </a:t>
            </a:r>
            <a:r>
              <a:rPr lang="pt-BR" dirty="0">
                <a:solidFill>
                  <a:srgbClr val="FF0000"/>
                </a:solidFill>
              </a:rPr>
              <a:t>completo - vizinho mais distante</a:t>
            </a:r>
            <a:endParaRPr lang="pt-BR" dirty="0"/>
          </a:p>
        </p:txBody>
      </p:sp>
      <p:pic>
        <p:nvPicPr>
          <p:cNvPr id="17412" name="Picture 8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26" r="52232" b="52235"/>
          <a:stretch>
            <a:fillRect/>
          </a:stretch>
        </p:blipFill>
        <p:spPr bwMode="auto">
          <a:xfrm>
            <a:off x="5907088" y="2325688"/>
            <a:ext cx="2571750" cy="2163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1" name="Tabela 10"/>
          <p:cNvGraphicFramePr>
            <a:graphicFrameLocks noGrp="1"/>
          </p:cNvGraphicFramePr>
          <p:nvPr/>
        </p:nvGraphicFramePr>
        <p:xfrm>
          <a:off x="1808163" y="4386263"/>
          <a:ext cx="3352800" cy="1524000"/>
        </p:xfrm>
        <a:graphic>
          <a:graphicData uri="http://schemas.openxmlformats.org/drawingml/2006/table">
            <a:tbl>
              <a:tblPr/>
              <a:tblGrid>
                <a:gridCol w="4191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endParaRPr lang="pt-BR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B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C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D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F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G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B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0,336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C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0,310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0,215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1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1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D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0,531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0,313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0,224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1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0,520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0,210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0,412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0,424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1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F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0,370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0,418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0,206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0,335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0,618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G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0,841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0,561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0,541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0,320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0,559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0,640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H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0,427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0,756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0,658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0,871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0,947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0,573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1,191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17490" name="CaixaDeTexto 11"/>
          <p:cNvSpPr txBox="1">
            <a:spLocks noChangeArrowheads="1"/>
          </p:cNvSpPr>
          <p:nvPr/>
        </p:nvSpPr>
        <p:spPr bwMode="auto">
          <a:xfrm>
            <a:off x="2214563" y="3929063"/>
            <a:ext cx="2201862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pt-BR" altLang="pt-BR" sz="1400"/>
              <a:t>Distância Euclidiana</a:t>
            </a:r>
          </a:p>
        </p:txBody>
      </p:sp>
      <p:graphicFrame>
        <p:nvGraphicFramePr>
          <p:cNvPr id="13" name="Tabela 12"/>
          <p:cNvGraphicFramePr>
            <a:graphicFrameLocks noGrp="1"/>
          </p:cNvGraphicFramePr>
          <p:nvPr/>
        </p:nvGraphicFramePr>
        <p:xfrm>
          <a:off x="214313" y="4000500"/>
          <a:ext cx="1428751" cy="1935294"/>
        </p:xfrm>
        <a:graphic>
          <a:graphicData uri="http://schemas.openxmlformats.org/drawingml/2006/table">
            <a:tbl>
              <a:tblPr/>
              <a:tblGrid>
                <a:gridCol w="31937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5468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5468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228414"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1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X</a:t>
                      </a:r>
                      <a:r>
                        <a:rPr lang="pt-BR" sz="1400" b="0" i="0" u="none" strike="noStrike" baseline="-25000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1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X</a:t>
                      </a:r>
                      <a:r>
                        <a:rPr lang="pt-BR" sz="1400" b="0" i="0" u="none" strike="noStrike" baseline="-25000" dirty="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1334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0,58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0,80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1334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B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0,31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0,60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1334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C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0,50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0,50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1334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D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0,40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0,30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1334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0,10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0,60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1334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F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0,70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0,45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1334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G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0,20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0,05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21334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H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0,98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0,95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</a:tbl>
          </a:graphicData>
        </a:graphic>
      </p:graphicFrame>
      <p:sp>
        <p:nvSpPr>
          <p:cNvPr id="14" name="Elipse 13"/>
          <p:cNvSpPr>
            <a:spLocks noChangeArrowheads="1"/>
          </p:cNvSpPr>
          <p:nvPr/>
        </p:nvSpPr>
        <p:spPr bwMode="auto">
          <a:xfrm rot="872208">
            <a:off x="7192963" y="3082925"/>
            <a:ext cx="642937" cy="333375"/>
          </a:xfrm>
          <a:prstGeom prst="ellipse">
            <a:avLst/>
          </a:prstGeom>
          <a:noFill/>
          <a:ln w="127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pt-BR" altLang="pt-BR" sz="1600"/>
          </a:p>
        </p:txBody>
      </p:sp>
      <p:sp>
        <p:nvSpPr>
          <p:cNvPr id="23" name="Elipse 22"/>
          <p:cNvSpPr>
            <a:spLocks noChangeArrowheads="1"/>
          </p:cNvSpPr>
          <p:nvPr/>
        </p:nvSpPr>
        <p:spPr bwMode="auto">
          <a:xfrm>
            <a:off x="3059113" y="5322888"/>
            <a:ext cx="433387" cy="261937"/>
          </a:xfrm>
          <a:prstGeom prst="ellipse">
            <a:avLst/>
          </a:prstGeom>
          <a:noFill/>
          <a:ln w="127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pt-BR" altLang="pt-BR" sz="1600"/>
          </a:p>
        </p:txBody>
      </p:sp>
      <p:sp>
        <p:nvSpPr>
          <p:cNvPr id="4" name="Retângulo 3"/>
          <p:cNvSpPr>
            <a:spLocks noChangeArrowheads="1"/>
          </p:cNvSpPr>
          <p:nvPr/>
        </p:nvSpPr>
        <p:spPr bwMode="auto">
          <a:xfrm>
            <a:off x="1774825" y="6081713"/>
            <a:ext cx="3406775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pt-BR" altLang="pt-BR" sz="1600">
                <a:solidFill>
                  <a:srgbClr val="FF0000"/>
                </a:solidFill>
                <a:latin typeface="Times New Roman" charset="0"/>
                <a:cs typeface="Times New Roman" charset="0"/>
              </a:rPr>
              <a:t>dist(A,CF) = máx{dist(A,C),dist(A,F)}</a:t>
            </a:r>
            <a:endParaRPr lang="pt-BR" altLang="pt-BR" sz="1600">
              <a:latin typeface="Times New Roman" charset="0"/>
              <a:cs typeface="Times New Roman" charset="0"/>
            </a:endParaRPr>
          </a:p>
        </p:txBody>
      </p:sp>
      <p:sp>
        <p:nvSpPr>
          <p:cNvPr id="95" name="Retângulo 94"/>
          <p:cNvSpPr>
            <a:spLocks noChangeArrowheads="1"/>
          </p:cNvSpPr>
          <p:nvPr/>
        </p:nvSpPr>
        <p:spPr bwMode="auto">
          <a:xfrm>
            <a:off x="1774825" y="6397625"/>
            <a:ext cx="357981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pt-BR" altLang="pt-BR" sz="1600">
                <a:solidFill>
                  <a:srgbClr val="FF0000"/>
                </a:solidFill>
                <a:latin typeface="Times New Roman" charset="0"/>
                <a:cs typeface="Times New Roman" charset="0"/>
              </a:rPr>
              <a:t>dist(B,CF) = máx{dist(B,C),dist(B,F)} ...</a:t>
            </a:r>
            <a:endParaRPr lang="pt-BR" altLang="pt-BR" sz="1600">
              <a:latin typeface="Times New Roman" charset="0"/>
              <a:cs typeface="Times New Roman" charset="0"/>
            </a:endParaRPr>
          </a:p>
        </p:txBody>
      </p:sp>
      <p:grpSp>
        <p:nvGrpSpPr>
          <p:cNvPr id="102" name="Grupo 101"/>
          <p:cNvGrpSpPr>
            <a:grpSpLocks/>
          </p:cNvGrpSpPr>
          <p:nvPr/>
        </p:nvGrpSpPr>
        <p:grpSpPr bwMode="auto">
          <a:xfrm>
            <a:off x="2287588" y="4797425"/>
            <a:ext cx="288925" cy="144463"/>
            <a:chOff x="2420938" y="4949825"/>
            <a:chExt cx="287873" cy="144021"/>
          </a:xfrm>
        </p:grpSpPr>
        <p:cxnSp>
          <p:nvCxnSpPr>
            <p:cNvPr id="17535" name="Conector reto 94"/>
            <p:cNvCxnSpPr>
              <a:cxnSpLocks noChangeShapeType="1"/>
            </p:cNvCxnSpPr>
            <p:nvPr/>
          </p:nvCxnSpPr>
          <p:spPr bwMode="auto">
            <a:xfrm>
              <a:off x="2420938" y="4949825"/>
              <a:ext cx="287873" cy="144021"/>
            </a:xfrm>
            <a:prstGeom prst="line">
              <a:avLst/>
            </a:prstGeom>
            <a:noFill/>
            <a:ln w="19050" algn="ctr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7536" name="Conector reto 95"/>
            <p:cNvCxnSpPr>
              <a:cxnSpLocks noChangeShapeType="1"/>
            </p:cNvCxnSpPr>
            <p:nvPr/>
          </p:nvCxnSpPr>
          <p:spPr bwMode="auto">
            <a:xfrm flipH="1">
              <a:off x="2420938" y="4949825"/>
              <a:ext cx="287873" cy="144021"/>
            </a:xfrm>
            <a:prstGeom prst="line">
              <a:avLst/>
            </a:prstGeom>
            <a:noFill/>
            <a:ln w="19050" algn="ctr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105" name="Grupo 104"/>
          <p:cNvGrpSpPr>
            <a:grpSpLocks/>
          </p:cNvGrpSpPr>
          <p:nvPr/>
        </p:nvGrpSpPr>
        <p:grpSpPr bwMode="auto">
          <a:xfrm>
            <a:off x="2700338" y="4797425"/>
            <a:ext cx="287337" cy="144463"/>
            <a:chOff x="2420938" y="4949825"/>
            <a:chExt cx="287873" cy="144021"/>
          </a:xfrm>
        </p:grpSpPr>
        <p:cxnSp>
          <p:nvCxnSpPr>
            <p:cNvPr id="17533" name="Conector reto 94"/>
            <p:cNvCxnSpPr>
              <a:cxnSpLocks noChangeShapeType="1"/>
            </p:cNvCxnSpPr>
            <p:nvPr/>
          </p:nvCxnSpPr>
          <p:spPr bwMode="auto">
            <a:xfrm>
              <a:off x="2420938" y="4949825"/>
              <a:ext cx="287873" cy="144021"/>
            </a:xfrm>
            <a:prstGeom prst="line">
              <a:avLst/>
            </a:prstGeom>
            <a:noFill/>
            <a:ln w="19050" algn="ctr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7534" name="Conector reto 95"/>
            <p:cNvCxnSpPr>
              <a:cxnSpLocks noChangeShapeType="1"/>
            </p:cNvCxnSpPr>
            <p:nvPr/>
          </p:nvCxnSpPr>
          <p:spPr bwMode="auto">
            <a:xfrm flipH="1">
              <a:off x="2420938" y="4949825"/>
              <a:ext cx="287873" cy="144021"/>
            </a:xfrm>
            <a:prstGeom prst="line">
              <a:avLst/>
            </a:prstGeom>
            <a:noFill/>
            <a:ln w="19050" algn="ctr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DFB34DD-F892-4CB0-9CA2-D2551518B597}" type="slidenum">
              <a:rPr lang="pt-BR"/>
              <a:pPr>
                <a:defRPr/>
              </a:pPr>
              <a:t>22</a:t>
            </a:fld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3" grpId="0" animBg="1"/>
      <p:bldP spid="4" grpId="0"/>
      <p:bldP spid="9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ítulo 5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pt-BR" dirty="0"/>
              <a:t>Método Hierárquico por Aglomeração</a:t>
            </a:r>
          </a:p>
        </p:txBody>
      </p:sp>
      <p:sp>
        <p:nvSpPr>
          <p:cNvPr id="31" name="Text Box 65"/>
          <p:cNvSpPr txBox="1">
            <a:spLocks noChangeArrowheads="1"/>
          </p:cNvSpPr>
          <p:nvPr/>
        </p:nvSpPr>
        <p:spPr bwMode="auto">
          <a:xfrm>
            <a:off x="428625" y="1428750"/>
            <a:ext cx="8429625" cy="206216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58775" indent="-358775">
              <a:defRPr/>
            </a:pPr>
            <a:r>
              <a:rPr lang="pt-BR" dirty="0"/>
              <a:t>No método hierárquico por aglomeração, definem-se tantos grupos quantos elementos (cada elemento representa um grupo) e a cada passo, um grupo ou elemento é ligado a outro de acordo com sua similaridade, até o último passo, onde é formado um grupo único com todos os elementos.</a:t>
            </a:r>
          </a:p>
          <a:p>
            <a:pPr>
              <a:defRPr/>
            </a:pPr>
            <a:endParaRPr lang="pt-BR" dirty="0"/>
          </a:p>
          <a:p>
            <a:pPr>
              <a:defRPr/>
            </a:pPr>
            <a:endParaRPr lang="pt-BR" dirty="0"/>
          </a:p>
          <a:p>
            <a:pPr>
              <a:defRPr/>
            </a:pPr>
            <a:endParaRPr lang="pt-BR" dirty="0"/>
          </a:p>
          <a:p>
            <a:pPr marL="342900" indent="-342900">
              <a:defRPr/>
            </a:pPr>
            <a:r>
              <a:rPr lang="pt-BR" dirty="0"/>
              <a:t>Método de ligação </a:t>
            </a:r>
            <a:r>
              <a:rPr lang="pt-BR" dirty="0">
                <a:solidFill>
                  <a:srgbClr val="FF0000"/>
                </a:solidFill>
              </a:rPr>
              <a:t>completo - vizinho mais distante</a:t>
            </a:r>
            <a:endParaRPr lang="pt-BR" dirty="0"/>
          </a:p>
        </p:txBody>
      </p:sp>
      <p:pic>
        <p:nvPicPr>
          <p:cNvPr id="18436" name="Picture 8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26" r="52232" b="52235"/>
          <a:stretch>
            <a:fillRect/>
          </a:stretch>
        </p:blipFill>
        <p:spPr bwMode="auto">
          <a:xfrm>
            <a:off x="5907088" y="2325688"/>
            <a:ext cx="2571750" cy="2163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1" name="Tabela 10"/>
          <p:cNvGraphicFramePr>
            <a:graphicFrameLocks noGrp="1"/>
          </p:cNvGraphicFramePr>
          <p:nvPr/>
        </p:nvGraphicFramePr>
        <p:xfrm>
          <a:off x="1808163" y="4386263"/>
          <a:ext cx="2933700" cy="1333500"/>
        </p:xfrm>
        <a:graphic>
          <a:graphicData uri="http://schemas.openxmlformats.org/drawingml/2006/table">
            <a:tbl>
              <a:tblPr/>
              <a:tblGrid>
                <a:gridCol w="4191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endParaRPr lang="pt-BR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B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CF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D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G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B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0,336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CF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0,370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0,418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1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1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D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0,531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0,313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0,335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1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0,520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0,210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0,618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0,424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1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G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0,841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0,561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0,640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0,320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0,559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H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0,427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0,756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0,658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0,871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0,947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1,191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sp>
        <p:nvSpPr>
          <p:cNvPr id="18498" name="CaixaDeTexto 11"/>
          <p:cNvSpPr txBox="1">
            <a:spLocks noChangeArrowheads="1"/>
          </p:cNvSpPr>
          <p:nvPr/>
        </p:nvSpPr>
        <p:spPr bwMode="auto">
          <a:xfrm>
            <a:off x="2214563" y="3929063"/>
            <a:ext cx="2201862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pt-BR" altLang="pt-BR" sz="1400"/>
              <a:t>Distância Euclidiana</a:t>
            </a:r>
          </a:p>
        </p:txBody>
      </p:sp>
      <p:graphicFrame>
        <p:nvGraphicFramePr>
          <p:cNvPr id="13" name="Tabela 12"/>
          <p:cNvGraphicFramePr>
            <a:graphicFrameLocks noGrp="1"/>
          </p:cNvGraphicFramePr>
          <p:nvPr/>
        </p:nvGraphicFramePr>
        <p:xfrm>
          <a:off x="214313" y="4000500"/>
          <a:ext cx="1428751" cy="1935294"/>
        </p:xfrm>
        <a:graphic>
          <a:graphicData uri="http://schemas.openxmlformats.org/drawingml/2006/table">
            <a:tbl>
              <a:tblPr/>
              <a:tblGrid>
                <a:gridCol w="31937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5468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5468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228414"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1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X</a:t>
                      </a:r>
                      <a:r>
                        <a:rPr lang="pt-BR" sz="1400" b="0" i="0" u="none" strike="noStrike" baseline="-25000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1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X</a:t>
                      </a:r>
                      <a:r>
                        <a:rPr lang="pt-BR" sz="1400" b="0" i="0" u="none" strike="noStrike" baseline="-25000" dirty="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1334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0,58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0,80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1334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B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0,31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0,60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1334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C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0,50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0,50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1334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D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0,40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0,30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1334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0,10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0,60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1334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F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0,70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0,45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1334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G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0,20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0,05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21334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H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0,98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0,95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</a:tbl>
          </a:graphicData>
        </a:graphic>
      </p:graphicFrame>
      <p:sp>
        <p:nvSpPr>
          <p:cNvPr id="18534" name="Elipse 13"/>
          <p:cNvSpPr>
            <a:spLocks noChangeArrowheads="1"/>
          </p:cNvSpPr>
          <p:nvPr/>
        </p:nvSpPr>
        <p:spPr bwMode="auto">
          <a:xfrm rot="872208">
            <a:off x="7192963" y="3082925"/>
            <a:ext cx="642937" cy="333375"/>
          </a:xfrm>
          <a:prstGeom prst="ellipse">
            <a:avLst/>
          </a:prstGeom>
          <a:noFill/>
          <a:ln w="127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pt-BR" altLang="pt-BR" sz="1600"/>
          </a:p>
        </p:txBody>
      </p:sp>
      <p:sp>
        <p:nvSpPr>
          <p:cNvPr id="23" name="Elipse 22"/>
          <p:cNvSpPr>
            <a:spLocks noChangeArrowheads="1"/>
          </p:cNvSpPr>
          <p:nvPr/>
        </p:nvSpPr>
        <p:spPr bwMode="auto">
          <a:xfrm>
            <a:off x="2619375" y="5130800"/>
            <a:ext cx="433388" cy="261938"/>
          </a:xfrm>
          <a:prstGeom prst="ellipse">
            <a:avLst/>
          </a:prstGeom>
          <a:noFill/>
          <a:ln w="127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pt-BR" altLang="pt-BR" sz="1600"/>
          </a:p>
        </p:txBody>
      </p:sp>
      <p:sp>
        <p:nvSpPr>
          <p:cNvPr id="18" name="Elipse 17"/>
          <p:cNvSpPr>
            <a:spLocks noChangeArrowheads="1"/>
          </p:cNvSpPr>
          <p:nvPr/>
        </p:nvSpPr>
        <p:spPr bwMode="auto">
          <a:xfrm>
            <a:off x="6384925" y="2886075"/>
            <a:ext cx="642938" cy="333375"/>
          </a:xfrm>
          <a:prstGeom prst="ellipse">
            <a:avLst/>
          </a:prstGeom>
          <a:noFill/>
          <a:ln w="127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pt-BR" altLang="pt-BR" sz="1600"/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FBB7D82-A4AA-4C79-A657-6DC8CE8EBCC0}" type="slidenum">
              <a:rPr lang="pt-BR"/>
              <a:pPr>
                <a:defRPr/>
              </a:pPr>
              <a:t>23</a:t>
            </a:fld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1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ítulo 5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pt-BR" dirty="0"/>
              <a:t>Método Hierárquico por Aglomeração</a:t>
            </a:r>
          </a:p>
        </p:txBody>
      </p:sp>
      <p:sp>
        <p:nvSpPr>
          <p:cNvPr id="31" name="Text Box 65"/>
          <p:cNvSpPr txBox="1">
            <a:spLocks noChangeArrowheads="1"/>
          </p:cNvSpPr>
          <p:nvPr/>
        </p:nvSpPr>
        <p:spPr bwMode="auto">
          <a:xfrm>
            <a:off x="428625" y="1428750"/>
            <a:ext cx="8429625" cy="206216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58775" indent="-358775">
              <a:defRPr/>
            </a:pPr>
            <a:r>
              <a:rPr lang="pt-BR" dirty="0"/>
              <a:t>No método hierárquico por aglomeração, definem-se tantos grupos quantos elementos (cada elemento representa um grupo) e a cada passo, um grupo ou elemento é ligado a outro de acordo com sua similaridade, até o último passo, onde é formado um grupo único com todos os elementos.</a:t>
            </a:r>
          </a:p>
          <a:p>
            <a:pPr>
              <a:defRPr/>
            </a:pPr>
            <a:endParaRPr lang="pt-BR" dirty="0"/>
          </a:p>
          <a:p>
            <a:pPr>
              <a:defRPr/>
            </a:pPr>
            <a:endParaRPr lang="pt-BR" dirty="0"/>
          </a:p>
          <a:p>
            <a:pPr>
              <a:defRPr/>
            </a:pPr>
            <a:endParaRPr lang="pt-BR" dirty="0"/>
          </a:p>
          <a:p>
            <a:pPr marL="342900" indent="-342900">
              <a:defRPr/>
            </a:pPr>
            <a:r>
              <a:rPr lang="pt-BR" dirty="0"/>
              <a:t>Método de ligação </a:t>
            </a:r>
            <a:r>
              <a:rPr lang="pt-BR" dirty="0">
                <a:solidFill>
                  <a:srgbClr val="FF0000"/>
                </a:solidFill>
              </a:rPr>
              <a:t>completo - vizinho mais distante</a:t>
            </a:r>
            <a:endParaRPr lang="pt-BR" dirty="0"/>
          </a:p>
        </p:txBody>
      </p:sp>
      <p:pic>
        <p:nvPicPr>
          <p:cNvPr id="19460" name="Picture 8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26" r="52232" b="52235"/>
          <a:stretch>
            <a:fillRect/>
          </a:stretch>
        </p:blipFill>
        <p:spPr bwMode="auto">
          <a:xfrm>
            <a:off x="5907088" y="2325688"/>
            <a:ext cx="2571750" cy="2163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1" name="Tabela 10"/>
          <p:cNvGraphicFramePr>
            <a:graphicFrameLocks noGrp="1"/>
          </p:cNvGraphicFramePr>
          <p:nvPr/>
        </p:nvGraphicFramePr>
        <p:xfrm>
          <a:off x="1808163" y="4386263"/>
          <a:ext cx="2514600" cy="1143000"/>
        </p:xfrm>
        <a:graphic>
          <a:graphicData uri="http://schemas.openxmlformats.org/drawingml/2006/table">
            <a:tbl>
              <a:tblPr/>
              <a:tblGrid>
                <a:gridCol w="4191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endParaRPr lang="pt-BR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BE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CF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D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G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BE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0,520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CF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0,370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0,618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1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D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0,531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0,424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0,335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G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0,841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0,561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0,640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0,320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H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0,427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0,947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0,658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0,871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1,191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19508" name="CaixaDeTexto 11"/>
          <p:cNvSpPr txBox="1">
            <a:spLocks noChangeArrowheads="1"/>
          </p:cNvSpPr>
          <p:nvPr/>
        </p:nvSpPr>
        <p:spPr bwMode="auto">
          <a:xfrm>
            <a:off x="2214563" y="3929063"/>
            <a:ext cx="2201862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pt-BR" altLang="pt-BR" sz="1400"/>
              <a:t>Distância Euclidiana</a:t>
            </a:r>
          </a:p>
        </p:txBody>
      </p:sp>
      <p:graphicFrame>
        <p:nvGraphicFramePr>
          <p:cNvPr id="13" name="Tabela 12"/>
          <p:cNvGraphicFramePr>
            <a:graphicFrameLocks noGrp="1"/>
          </p:cNvGraphicFramePr>
          <p:nvPr/>
        </p:nvGraphicFramePr>
        <p:xfrm>
          <a:off x="214313" y="4000500"/>
          <a:ext cx="1428751" cy="1935294"/>
        </p:xfrm>
        <a:graphic>
          <a:graphicData uri="http://schemas.openxmlformats.org/drawingml/2006/table">
            <a:tbl>
              <a:tblPr/>
              <a:tblGrid>
                <a:gridCol w="31937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5468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5468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228414"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1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X</a:t>
                      </a:r>
                      <a:r>
                        <a:rPr lang="pt-BR" sz="1400" b="0" i="0" u="none" strike="noStrike" baseline="-25000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1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X</a:t>
                      </a:r>
                      <a:r>
                        <a:rPr lang="pt-BR" sz="1400" b="0" i="0" u="none" strike="noStrike" baseline="-25000" dirty="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1334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0,58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0,80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1334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B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0,31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0,60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1334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C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0,50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0,50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1334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D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0,40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0,30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1334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0,10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0,60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1334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F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0,70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0,45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1334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G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0,20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0,05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21334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H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0,98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0,95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</a:tbl>
          </a:graphicData>
        </a:graphic>
      </p:graphicFrame>
      <p:sp>
        <p:nvSpPr>
          <p:cNvPr id="19544" name="Elipse 13"/>
          <p:cNvSpPr>
            <a:spLocks noChangeArrowheads="1"/>
          </p:cNvSpPr>
          <p:nvPr/>
        </p:nvSpPr>
        <p:spPr bwMode="auto">
          <a:xfrm rot="872208">
            <a:off x="7192963" y="3082925"/>
            <a:ext cx="642937" cy="333375"/>
          </a:xfrm>
          <a:prstGeom prst="ellipse">
            <a:avLst/>
          </a:prstGeom>
          <a:noFill/>
          <a:ln w="127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pt-BR" altLang="pt-BR" sz="1600"/>
          </a:p>
        </p:txBody>
      </p:sp>
      <p:sp>
        <p:nvSpPr>
          <p:cNvPr id="23" name="Elipse 22"/>
          <p:cNvSpPr>
            <a:spLocks noChangeArrowheads="1"/>
          </p:cNvSpPr>
          <p:nvPr/>
        </p:nvSpPr>
        <p:spPr bwMode="auto">
          <a:xfrm>
            <a:off x="3489325" y="5126038"/>
            <a:ext cx="433388" cy="261937"/>
          </a:xfrm>
          <a:prstGeom prst="ellipse">
            <a:avLst/>
          </a:prstGeom>
          <a:noFill/>
          <a:ln w="127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pt-BR" altLang="pt-BR" sz="1600"/>
          </a:p>
        </p:txBody>
      </p:sp>
      <p:sp>
        <p:nvSpPr>
          <p:cNvPr id="19546" name="Elipse 17"/>
          <p:cNvSpPr>
            <a:spLocks noChangeArrowheads="1"/>
          </p:cNvSpPr>
          <p:nvPr/>
        </p:nvSpPr>
        <p:spPr bwMode="auto">
          <a:xfrm>
            <a:off x="6384925" y="2886075"/>
            <a:ext cx="642938" cy="333375"/>
          </a:xfrm>
          <a:prstGeom prst="ellipse">
            <a:avLst/>
          </a:prstGeom>
          <a:noFill/>
          <a:ln w="127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pt-BR" altLang="pt-BR" sz="1600"/>
          </a:p>
        </p:txBody>
      </p:sp>
      <p:sp>
        <p:nvSpPr>
          <p:cNvPr id="12" name="Elipse 11"/>
          <p:cNvSpPr>
            <a:spLocks noChangeArrowheads="1"/>
          </p:cNvSpPr>
          <p:nvPr/>
        </p:nvSpPr>
        <p:spPr bwMode="auto">
          <a:xfrm rot="-2692028">
            <a:off x="6527800" y="3549650"/>
            <a:ext cx="744538" cy="333375"/>
          </a:xfrm>
          <a:prstGeom prst="ellipse">
            <a:avLst/>
          </a:prstGeom>
          <a:noFill/>
          <a:ln w="127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pt-BR" altLang="pt-BR" sz="1600"/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91AE2C-7E5F-46F6-98C4-2F364725A824}" type="slidenum">
              <a:rPr lang="pt-BR"/>
              <a:pPr>
                <a:defRPr/>
              </a:pPr>
              <a:t>24</a:t>
            </a:fld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1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ítulo 5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pt-BR" dirty="0"/>
              <a:t>Método Hierárquico por Aglomeração</a:t>
            </a:r>
          </a:p>
        </p:txBody>
      </p:sp>
      <p:sp>
        <p:nvSpPr>
          <p:cNvPr id="31" name="Text Box 65"/>
          <p:cNvSpPr txBox="1">
            <a:spLocks noChangeArrowheads="1"/>
          </p:cNvSpPr>
          <p:nvPr/>
        </p:nvSpPr>
        <p:spPr bwMode="auto">
          <a:xfrm>
            <a:off x="428625" y="1428750"/>
            <a:ext cx="8429625" cy="206216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58775" indent="-358775">
              <a:defRPr/>
            </a:pPr>
            <a:r>
              <a:rPr lang="pt-BR" dirty="0"/>
              <a:t>No método hierárquico por aglomeração, definem-se tantos grupos quantos elementos (cada elemento representa um grupo) e a cada passo, um grupo ou elemento é ligado a outro de acordo com sua similaridade, até o último passo, onde é formado um grupo único com todos os elementos.</a:t>
            </a:r>
          </a:p>
          <a:p>
            <a:pPr>
              <a:defRPr/>
            </a:pPr>
            <a:endParaRPr lang="pt-BR" dirty="0"/>
          </a:p>
          <a:p>
            <a:pPr>
              <a:defRPr/>
            </a:pPr>
            <a:endParaRPr lang="pt-BR" dirty="0"/>
          </a:p>
          <a:p>
            <a:pPr>
              <a:defRPr/>
            </a:pPr>
            <a:endParaRPr lang="pt-BR" dirty="0"/>
          </a:p>
          <a:p>
            <a:pPr marL="342900" indent="-342900">
              <a:defRPr/>
            </a:pPr>
            <a:r>
              <a:rPr lang="pt-BR" dirty="0"/>
              <a:t>Método de ligação </a:t>
            </a:r>
            <a:r>
              <a:rPr lang="pt-BR" dirty="0">
                <a:solidFill>
                  <a:srgbClr val="FF0000"/>
                </a:solidFill>
              </a:rPr>
              <a:t>completo - vizinho mais distante</a:t>
            </a:r>
            <a:endParaRPr lang="pt-BR" dirty="0"/>
          </a:p>
        </p:txBody>
      </p:sp>
      <p:pic>
        <p:nvPicPr>
          <p:cNvPr id="20484" name="Picture 8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26" r="52232" b="52235"/>
          <a:stretch>
            <a:fillRect/>
          </a:stretch>
        </p:blipFill>
        <p:spPr bwMode="auto">
          <a:xfrm>
            <a:off x="5907088" y="2325688"/>
            <a:ext cx="2571750" cy="2163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1" name="Tabela 10"/>
          <p:cNvGraphicFramePr>
            <a:graphicFrameLocks noGrp="1"/>
          </p:cNvGraphicFramePr>
          <p:nvPr/>
        </p:nvGraphicFramePr>
        <p:xfrm>
          <a:off x="1808163" y="4386263"/>
          <a:ext cx="2095500" cy="952500"/>
        </p:xfrm>
        <a:graphic>
          <a:graphicData uri="http://schemas.openxmlformats.org/drawingml/2006/table">
            <a:tbl>
              <a:tblPr/>
              <a:tblGrid>
                <a:gridCol w="4191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endParaRPr lang="pt-BR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BE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CF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DG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BE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0,520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CF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0,370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0,618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1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DG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0,841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0,561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0,640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H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0,427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0,947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0,658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1,191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sp>
        <p:nvSpPr>
          <p:cNvPr id="20520" name="CaixaDeTexto 11"/>
          <p:cNvSpPr txBox="1">
            <a:spLocks noChangeArrowheads="1"/>
          </p:cNvSpPr>
          <p:nvPr/>
        </p:nvSpPr>
        <p:spPr bwMode="auto">
          <a:xfrm>
            <a:off x="2214563" y="3929063"/>
            <a:ext cx="2201862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pt-BR" altLang="pt-BR" sz="1400"/>
              <a:t>Distância Euclidiana</a:t>
            </a:r>
          </a:p>
        </p:txBody>
      </p:sp>
      <p:graphicFrame>
        <p:nvGraphicFramePr>
          <p:cNvPr id="13" name="Tabela 12"/>
          <p:cNvGraphicFramePr>
            <a:graphicFrameLocks noGrp="1"/>
          </p:cNvGraphicFramePr>
          <p:nvPr/>
        </p:nvGraphicFramePr>
        <p:xfrm>
          <a:off x="214313" y="4000500"/>
          <a:ext cx="1428751" cy="1935294"/>
        </p:xfrm>
        <a:graphic>
          <a:graphicData uri="http://schemas.openxmlformats.org/drawingml/2006/table">
            <a:tbl>
              <a:tblPr/>
              <a:tblGrid>
                <a:gridCol w="31937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5468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5468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228414"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1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X</a:t>
                      </a:r>
                      <a:r>
                        <a:rPr lang="pt-BR" sz="1400" b="0" i="0" u="none" strike="noStrike" baseline="-25000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1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X</a:t>
                      </a:r>
                      <a:r>
                        <a:rPr lang="pt-BR" sz="1400" b="0" i="0" u="none" strike="noStrike" baseline="-25000" dirty="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1334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0,58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0,80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1334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B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0,31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0,60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1334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C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0,50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0,50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1334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D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0,40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0,30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1334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0,10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0,60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1334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F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0,70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0,45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1334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G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0,20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0,05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21334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H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0,98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0,95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</a:tbl>
          </a:graphicData>
        </a:graphic>
      </p:graphicFrame>
      <p:sp>
        <p:nvSpPr>
          <p:cNvPr id="20556" name="Elipse 13"/>
          <p:cNvSpPr>
            <a:spLocks noChangeArrowheads="1"/>
          </p:cNvSpPr>
          <p:nvPr/>
        </p:nvSpPr>
        <p:spPr bwMode="auto">
          <a:xfrm rot="872208">
            <a:off x="7192963" y="3082925"/>
            <a:ext cx="642937" cy="333375"/>
          </a:xfrm>
          <a:prstGeom prst="ellipse">
            <a:avLst/>
          </a:prstGeom>
          <a:noFill/>
          <a:ln w="127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pt-BR" altLang="pt-BR" sz="1600"/>
          </a:p>
        </p:txBody>
      </p:sp>
      <p:sp>
        <p:nvSpPr>
          <p:cNvPr id="23" name="Elipse 22"/>
          <p:cNvSpPr>
            <a:spLocks noChangeArrowheads="1"/>
          </p:cNvSpPr>
          <p:nvPr/>
        </p:nvSpPr>
        <p:spPr bwMode="auto">
          <a:xfrm>
            <a:off x="2214563" y="4738688"/>
            <a:ext cx="433387" cy="261937"/>
          </a:xfrm>
          <a:prstGeom prst="ellipse">
            <a:avLst/>
          </a:prstGeom>
          <a:noFill/>
          <a:ln w="127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pt-BR" altLang="pt-BR" sz="1600"/>
          </a:p>
        </p:txBody>
      </p:sp>
      <p:sp>
        <p:nvSpPr>
          <p:cNvPr id="20558" name="Elipse 17"/>
          <p:cNvSpPr>
            <a:spLocks noChangeArrowheads="1"/>
          </p:cNvSpPr>
          <p:nvPr/>
        </p:nvSpPr>
        <p:spPr bwMode="auto">
          <a:xfrm>
            <a:off x="6384925" y="2886075"/>
            <a:ext cx="642938" cy="333375"/>
          </a:xfrm>
          <a:prstGeom prst="ellipse">
            <a:avLst/>
          </a:prstGeom>
          <a:noFill/>
          <a:ln w="127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pt-BR" altLang="pt-BR" sz="1600"/>
          </a:p>
        </p:txBody>
      </p:sp>
      <p:sp>
        <p:nvSpPr>
          <p:cNvPr id="20559" name="Elipse 11"/>
          <p:cNvSpPr>
            <a:spLocks noChangeArrowheads="1"/>
          </p:cNvSpPr>
          <p:nvPr/>
        </p:nvSpPr>
        <p:spPr bwMode="auto">
          <a:xfrm rot="-2692028">
            <a:off x="6527800" y="3549650"/>
            <a:ext cx="744538" cy="333375"/>
          </a:xfrm>
          <a:prstGeom prst="ellipse">
            <a:avLst/>
          </a:prstGeom>
          <a:noFill/>
          <a:ln w="127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pt-BR" altLang="pt-BR" sz="1600"/>
          </a:p>
        </p:txBody>
      </p:sp>
      <p:sp>
        <p:nvSpPr>
          <p:cNvPr id="15" name="Elipse 14"/>
          <p:cNvSpPr>
            <a:spLocks noChangeArrowheads="1"/>
          </p:cNvSpPr>
          <p:nvPr/>
        </p:nvSpPr>
        <p:spPr bwMode="auto">
          <a:xfrm rot="-184251">
            <a:off x="7137400" y="2674938"/>
            <a:ext cx="803275" cy="838200"/>
          </a:xfrm>
          <a:prstGeom prst="ellipse">
            <a:avLst/>
          </a:prstGeom>
          <a:noFill/>
          <a:ln w="127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pt-BR" altLang="pt-BR" sz="1600"/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C2CE83-B4BB-450D-A8DD-60A1E8A5B629}" type="slidenum">
              <a:rPr lang="pt-BR"/>
              <a:pPr>
                <a:defRPr/>
              </a:pPr>
              <a:t>25</a:t>
            </a:fld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1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ítulo 5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pt-BR" dirty="0"/>
              <a:t>Método Hierárquico por Aglomeração</a:t>
            </a:r>
          </a:p>
        </p:txBody>
      </p:sp>
      <p:sp>
        <p:nvSpPr>
          <p:cNvPr id="31" name="Text Box 65"/>
          <p:cNvSpPr txBox="1">
            <a:spLocks noChangeArrowheads="1"/>
          </p:cNvSpPr>
          <p:nvPr/>
        </p:nvSpPr>
        <p:spPr bwMode="auto">
          <a:xfrm>
            <a:off x="428625" y="1428750"/>
            <a:ext cx="8429625" cy="206216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58775" indent="-358775">
              <a:defRPr/>
            </a:pPr>
            <a:r>
              <a:rPr lang="pt-BR" dirty="0"/>
              <a:t>No método hierárquico por aglomeração, definem-se tantos grupos quantos elementos (cada elemento representa um grupo) e a cada passo, um grupo ou elemento é ligado a outro de acordo com sua similaridade, até o último passo, onde é formado um grupo único com todos os elementos.</a:t>
            </a:r>
          </a:p>
          <a:p>
            <a:pPr>
              <a:defRPr/>
            </a:pPr>
            <a:endParaRPr lang="pt-BR" dirty="0"/>
          </a:p>
          <a:p>
            <a:pPr>
              <a:defRPr/>
            </a:pPr>
            <a:endParaRPr lang="pt-BR" dirty="0"/>
          </a:p>
          <a:p>
            <a:pPr>
              <a:defRPr/>
            </a:pPr>
            <a:endParaRPr lang="pt-BR" dirty="0"/>
          </a:p>
          <a:p>
            <a:pPr marL="342900" indent="-342900">
              <a:defRPr/>
            </a:pPr>
            <a:r>
              <a:rPr lang="pt-BR" dirty="0"/>
              <a:t>Método de ligação </a:t>
            </a:r>
            <a:r>
              <a:rPr lang="pt-BR" dirty="0">
                <a:solidFill>
                  <a:srgbClr val="FF0000"/>
                </a:solidFill>
              </a:rPr>
              <a:t>completo - vizinho mais distante</a:t>
            </a:r>
            <a:endParaRPr lang="pt-BR" dirty="0"/>
          </a:p>
        </p:txBody>
      </p:sp>
      <p:pic>
        <p:nvPicPr>
          <p:cNvPr id="21508" name="Picture 8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26" r="52232" b="52235"/>
          <a:stretch>
            <a:fillRect/>
          </a:stretch>
        </p:blipFill>
        <p:spPr bwMode="auto">
          <a:xfrm>
            <a:off x="5907088" y="2325688"/>
            <a:ext cx="2571750" cy="2163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1" name="Tabela 10"/>
          <p:cNvGraphicFramePr>
            <a:graphicFrameLocks noGrp="1"/>
          </p:cNvGraphicFramePr>
          <p:nvPr/>
        </p:nvGraphicFramePr>
        <p:xfrm>
          <a:off x="1808163" y="4386263"/>
          <a:ext cx="1676400" cy="762000"/>
        </p:xfrm>
        <a:graphic>
          <a:graphicData uri="http://schemas.openxmlformats.org/drawingml/2006/table">
            <a:tbl>
              <a:tblPr/>
              <a:tblGrid>
                <a:gridCol w="4191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endParaRPr lang="pt-BR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ACF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BE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DG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BE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0,618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DG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0,841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0,561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H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0,658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0,947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1,191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21534" name="CaixaDeTexto 11"/>
          <p:cNvSpPr txBox="1">
            <a:spLocks noChangeArrowheads="1"/>
          </p:cNvSpPr>
          <p:nvPr/>
        </p:nvSpPr>
        <p:spPr bwMode="auto">
          <a:xfrm>
            <a:off x="2214563" y="3929063"/>
            <a:ext cx="2201862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pt-BR" altLang="pt-BR" sz="1400"/>
              <a:t>Distância Euclidiana</a:t>
            </a:r>
          </a:p>
        </p:txBody>
      </p:sp>
      <p:graphicFrame>
        <p:nvGraphicFramePr>
          <p:cNvPr id="13" name="Tabela 12"/>
          <p:cNvGraphicFramePr>
            <a:graphicFrameLocks noGrp="1"/>
          </p:cNvGraphicFramePr>
          <p:nvPr/>
        </p:nvGraphicFramePr>
        <p:xfrm>
          <a:off x="214313" y="4000500"/>
          <a:ext cx="1428751" cy="1935294"/>
        </p:xfrm>
        <a:graphic>
          <a:graphicData uri="http://schemas.openxmlformats.org/drawingml/2006/table">
            <a:tbl>
              <a:tblPr/>
              <a:tblGrid>
                <a:gridCol w="31937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5468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5468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228414"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1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X</a:t>
                      </a:r>
                      <a:r>
                        <a:rPr lang="pt-BR" sz="1400" b="0" i="0" u="none" strike="noStrike" baseline="-25000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1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X</a:t>
                      </a:r>
                      <a:r>
                        <a:rPr lang="pt-BR" sz="1400" b="0" i="0" u="none" strike="noStrike" baseline="-25000" dirty="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1334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0,58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0,80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1334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B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0,31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0,60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1334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C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0,50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0,50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1334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D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0,40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0,30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1334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0,10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0,60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1334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F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0,70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0,45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1334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G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0,20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0,05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21334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H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0,98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0,95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</a:tbl>
          </a:graphicData>
        </a:graphic>
      </p:graphicFrame>
      <p:sp>
        <p:nvSpPr>
          <p:cNvPr id="21570" name="Elipse 13"/>
          <p:cNvSpPr>
            <a:spLocks noChangeArrowheads="1"/>
          </p:cNvSpPr>
          <p:nvPr/>
        </p:nvSpPr>
        <p:spPr bwMode="auto">
          <a:xfrm rot="872208">
            <a:off x="7192963" y="3082925"/>
            <a:ext cx="642937" cy="333375"/>
          </a:xfrm>
          <a:prstGeom prst="ellipse">
            <a:avLst/>
          </a:prstGeom>
          <a:noFill/>
          <a:ln w="127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pt-BR" altLang="pt-BR" sz="1600"/>
          </a:p>
        </p:txBody>
      </p:sp>
      <p:sp>
        <p:nvSpPr>
          <p:cNvPr id="23" name="Elipse 22"/>
          <p:cNvSpPr>
            <a:spLocks noChangeArrowheads="1"/>
          </p:cNvSpPr>
          <p:nvPr/>
        </p:nvSpPr>
        <p:spPr bwMode="auto">
          <a:xfrm>
            <a:off x="2647950" y="4741863"/>
            <a:ext cx="433388" cy="261937"/>
          </a:xfrm>
          <a:prstGeom prst="ellipse">
            <a:avLst/>
          </a:prstGeom>
          <a:noFill/>
          <a:ln w="127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pt-BR" altLang="pt-BR" sz="1600"/>
          </a:p>
        </p:txBody>
      </p:sp>
      <p:sp>
        <p:nvSpPr>
          <p:cNvPr id="21572" name="Elipse 17"/>
          <p:cNvSpPr>
            <a:spLocks noChangeArrowheads="1"/>
          </p:cNvSpPr>
          <p:nvPr/>
        </p:nvSpPr>
        <p:spPr bwMode="auto">
          <a:xfrm>
            <a:off x="6384925" y="2886075"/>
            <a:ext cx="642938" cy="333375"/>
          </a:xfrm>
          <a:prstGeom prst="ellipse">
            <a:avLst/>
          </a:prstGeom>
          <a:noFill/>
          <a:ln w="127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pt-BR" altLang="pt-BR" sz="1600"/>
          </a:p>
        </p:txBody>
      </p:sp>
      <p:sp>
        <p:nvSpPr>
          <p:cNvPr id="21573" name="Elipse 11"/>
          <p:cNvSpPr>
            <a:spLocks noChangeArrowheads="1"/>
          </p:cNvSpPr>
          <p:nvPr/>
        </p:nvSpPr>
        <p:spPr bwMode="auto">
          <a:xfrm rot="-2692028">
            <a:off x="6527800" y="3549650"/>
            <a:ext cx="744538" cy="333375"/>
          </a:xfrm>
          <a:prstGeom prst="ellipse">
            <a:avLst/>
          </a:prstGeom>
          <a:noFill/>
          <a:ln w="127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pt-BR" altLang="pt-BR" sz="1600"/>
          </a:p>
        </p:txBody>
      </p:sp>
      <p:sp>
        <p:nvSpPr>
          <p:cNvPr id="21574" name="Elipse 14"/>
          <p:cNvSpPr>
            <a:spLocks noChangeArrowheads="1"/>
          </p:cNvSpPr>
          <p:nvPr/>
        </p:nvSpPr>
        <p:spPr bwMode="auto">
          <a:xfrm rot="-184251">
            <a:off x="7137400" y="2674938"/>
            <a:ext cx="803275" cy="838200"/>
          </a:xfrm>
          <a:prstGeom prst="ellipse">
            <a:avLst/>
          </a:prstGeom>
          <a:noFill/>
          <a:ln w="127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pt-BR" altLang="pt-BR" sz="1600"/>
          </a:p>
        </p:txBody>
      </p:sp>
      <p:sp>
        <p:nvSpPr>
          <p:cNvPr id="16" name="Elipse 15"/>
          <p:cNvSpPr>
            <a:spLocks noChangeArrowheads="1"/>
          </p:cNvSpPr>
          <p:nvPr/>
        </p:nvSpPr>
        <p:spPr bwMode="auto">
          <a:xfrm rot="-694544">
            <a:off x="6326188" y="2787650"/>
            <a:ext cx="866775" cy="1271588"/>
          </a:xfrm>
          <a:prstGeom prst="ellipse">
            <a:avLst/>
          </a:prstGeom>
          <a:noFill/>
          <a:ln w="127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pt-BR" altLang="pt-BR" sz="1600"/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EE7616A-AC8B-4AFF-B9FB-09731E118DB7}" type="slidenum">
              <a:rPr lang="pt-BR"/>
              <a:pPr>
                <a:defRPr/>
              </a:pPr>
              <a:t>26</a:t>
            </a:fld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1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ítulo 5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pt-BR" dirty="0"/>
              <a:t>Método Hierárquico por Aglomeração</a:t>
            </a:r>
          </a:p>
        </p:txBody>
      </p:sp>
      <p:sp>
        <p:nvSpPr>
          <p:cNvPr id="31" name="Text Box 65"/>
          <p:cNvSpPr txBox="1">
            <a:spLocks noChangeArrowheads="1"/>
          </p:cNvSpPr>
          <p:nvPr/>
        </p:nvSpPr>
        <p:spPr bwMode="auto">
          <a:xfrm>
            <a:off x="428625" y="1428750"/>
            <a:ext cx="8429625" cy="206216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58775" indent="-358775">
              <a:defRPr/>
            </a:pPr>
            <a:r>
              <a:rPr lang="pt-BR" dirty="0"/>
              <a:t>No método hierárquico por aglomeração, definem-se tantos grupos quantos elementos (cada elemento representa um grupo) e a cada passo, um grupo ou elemento é ligado a outro de acordo com sua similaridade, até o último passo, onde é formado um grupo único com todos os elementos.</a:t>
            </a:r>
          </a:p>
          <a:p>
            <a:pPr>
              <a:defRPr/>
            </a:pPr>
            <a:endParaRPr lang="pt-BR" dirty="0"/>
          </a:p>
          <a:p>
            <a:pPr>
              <a:defRPr/>
            </a:pPr>
            <a:endParaRPr lang="pt-BR" dirty="0"/>
          </a:p>
          <a:p>
            <a:pPr>
              <a:defRPr/>
            </a:pPr>
            <a:endParaRPr lang="pt-BR" dirty="0"/>
          </a:p>
          <a:p>
            <a:pPr marL="342900" indent="-342900">
              <a:defRPr/>
            </a:pPr>
            <a:r>
              <a:rPr lang="pt-BR" dirty="0"/>
              <a:t>Método de ligação </a:t>
            </a:r>
            <a:r>
              <a:rPr lang="pt-BR" dirty="0">
                <a:solidFill>
                  <a:srgbClr val="FF0000"/>
                </a:solidFill>
              </a:rPr>
              <a:t>completo - vizinho mais distante</a:t>
            </a:r>
            <a:endParaRPr lang="pt-BR" dirty="0"/>
          </a:p>
        </p:txBody>
      </p:sp>
      <p:pic>
        <p:nvPicPr>
          <p:cNvPr id="22532" name="Picture 8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26" r="52232" b="52235"/>
          <a:stretch>
            <a:fillRect/>
          </a:stretch>
        </p:blipFill>
        <p:spPr bwMode="auto">
          <a:xfrm>
            <a:off x="5907088" y="2325688"/>
            <a:ext cx="2571750" cy="2163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1" name="Tabela 10"/>
          <p:cNvGraphicFramePr>
            <a:graphicFrameLocks noGrp="1"/>
          </p:cNvGraphicFramePr>
          <p:nvPr/>
        </p:nvGraphicFramePr>
        <p:xfrm>
          <a:off x="1808163" y="4386263"/>
          <a:ext cx="1257300" cy="571500"/>
        </p:xfrm>
        <a:graphic>
          <a:graphicData uri="http://schemas.openxmlformats.org/drawingml/2006/table">
            <a:tbl>
              <a:tblPr/>
              <a:tblGrid>
                <a:gridCol w="4191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endParaRPr lang="pt-BR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ACF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BDEG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BDEG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0,841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H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0,658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1,191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22550" name="CaixaDeTexto 11"/>
          <p:cNvSpPr txBox="1">
            <a:spLocks noChangeArrowheads="1"/>
          </p:cNvSpPr>
          <p:nvPr/>
        </p:nvSpPr>
        <p:spPr bwMode="auto">
          <a:xfrm>
            <a:off x="2214563" y="3929063"/>
            <a:ext cx="2201862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pt-BR" altLang="pt-BR" sz="1400"/>
              <a:t>Distância Euclidiana</a:t>
            </a:r>
          </a:p>
        </p:txBody>
      </p:sp>
      <p:graphicFrame>
        <p:nvGraphicFramePr>
          <p:cNvPr id="13" name="Tabela 12"/>
          <p:cNvGraphicFramePr>
            <a:graphicFrameLocks noGrp="1"/>
          </p:cNvGraphicFramePr>
          <p:nvPr/>
        </p:nvGraphicFramePr>
        <p:xfrm>
          <a:off x="214313" y="4000500"/>
          <a:ext cx="1428751" cy="1935294"/>
        </p:xfrm>
        <a:graphic>
          <a:graphicData uri="http://schemas.openxmlformats.org/drawingml/2006/table">
            <a:tbl>
              <a:tblPr/>
              <a:tblGrid>
                <a:gridCol w="31937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5468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5468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228414"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1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X</a:t>
                      </a:r>
                      <a:r>
                        <a:rPr lang="pt-BR" sz="1400" b="0" i="0" u="none" strike="noStrike" baseline="-25000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1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X</a:t>
                      </a:r>
                      <a:r>
                        <a:rPr lang="pt-BR" sz="1400" b="0" i="0" u="none" strike="noStrike" baseline="-25000" dirty="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1334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0,58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0,80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1334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B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0,31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0,60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1334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C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0,50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0,50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1334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D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0,40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0,30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1334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0,10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0,60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1334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F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0,70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0,45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1334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G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0,20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0,05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21334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H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0,98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0,95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</a:tbl>
          </a:graphicData>
        </a:graphic>
      </p:graphicFrame>
      <p:sp>
        <p:nvSpPr>
          <p:cNvPr id="22586" name="Elipse 13"/>
          <p:cNvSpPr>
            <a:spLocks noChangeArrowheads="1"/>
          </p:cNvSpPr>
          <p:nvPr/>
        </p:nvSpPr>
        <p:spPr bwMode="auto">
          <a:xfrm rot="872208">
            <a:off x="7192963" y="3082925"/>
            <a:ext cx="642937" cy="333375"/>
          </a:xfrm>
          <a:prstGeom prst="ellipse">
            <a:avLst/>
          </a:prstGeom>
          <a:noFill/>
          <a:ln w="127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pt-BR" altLang="pt-BR" sz="1600"/>
          </a:p>
        </p:txBody>
      </p:sp>
      <p:sp>
        <p:nvSpPr>
          <p:cNvPr id="23" name="Elipse 22"/>
          <p:cNvSpPr>
            <a:spLocks noChangeArrowheads="1"/>
          </p:cNvSpPr>
          <p:nvPr/>
        </p:nvSpPr>
        <p:spPr bwMode="auto">
          <a:xfrm>
            <a:off x="2214563" y="4745038"/>
            <a:ext cx="433387" cy="261937"/>
          </a:xfrm>
          <a:prstGeom prst="ellipse">
            <a:avLst/>
          </a:prstGeom>
          <a:noFill/>
          <a:ln w="127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pt-BR" altLang="pt-BR" sz="1600"/>
          </a:p>
        </p:txBody>
      </p:sp>
      <p:sp>
        <p:nvSpPr>
          <p:cNvPr id="22588" name="Elipse 17"/>
          <p:cNvSpPr>
            <a:spLocks noChangeArrowheads="1"/>
          </p:cNvSpPr>
          <p:nvPr/>
        </p:nvSpPr>
        <p:spPr bwMode="auto">
          <a:xfrm>
            <a:off x="6384925" y="2886075"/>
            <a:ext cx="642938" cy="333375"/>
          </a:xfrm>
          <a:prstGeom prst="ellipse">
            <a:avLst/>
          </a:prstGeom>
          <a:noFill/>
          <a:ln w="127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pt-BR" altLang="pt-BR" sz="1600"/>
          </a:p>
        </p:txBody>
      </p:sp>
      <p:sp>
        <p:nvSpPr>
          <p:cNvPr id="22589" name="Elipse 11"/>
          <p:cNvSpPr>
            <a:spLocks noChangeArrowheads="1"/>
          </p:cNvSpPr>
          <p:nvPr/>
        </p:nvSpPr>
        <p:spPr bwMode="auto">
          <a:xfrm rot="-2692028">
            <a:off x="6527800" y="3549650"/>
            <a:ext cx="744538" cy="333375"/>
          </a:xfrm>
          <a:prstGeom prst="ellipse">
            <a:avLst/>
          </a:prstGeom>
          <a:noFill/>
          <a:ln w="127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pt-BR" altLang="pt-BR" sz="1600"/>
          </a:p>
        </p:txBody>
      </p:sp>
      <p:sp>
        <p:nvSpPr>
          <p:cNvPr id="22590" name="Elipse 14"/>
          <p:cNvSpPr>
            <a:spLocks noChangeArrowheads="1"/>
          </p:cNvSpPr>
          <p:nvPr/>
        </p:nvSpPr>
        <p:spPr bwMode="auto">
          <a:xfrm rot="-184251">
            <a:off x="7137400" y="2674938"/>
            <a:ext cx="803275" cy="838200"/>
          </a:xfrm>
          <a:prstGeom prst="ellipse">
            <a:avLst/>
          </a:prstGeom>
          <a:noFill/>
          <a:ln w="127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pt-BR" altLang="pt-BR" sz="1600"/>
          </a:p>
        </p:txBody>
      </p:sp>
      <p:sp>
        <p:nvSpPr>
          <p:cNvPr id="22591" name="Elipse 15"/>
          <p:cNvSpPr>
            <a:spLocks noChangeArrowheads="1"/>
          </p:cNvSpPr>
          <p:nvPr/>
        </p:nvSpPr>
        <p:spPr bwMode="auto">
          <a:xfrm rot="-694544">
            <a:off x="6326188" y="2787650"/>
            <a:ext cx="866775" cy="1271588"/>
          </a:xfrm>
          <a:prstGeom prst="ellipse">
            <a:avLst/>
          </a:prstGeom>
          <a:noFill/>
          <a:ln w="127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pt-BR" altLang="pt-BR" sz="1600"/>
          </a:p>
        </p:txBody>
      </p:sp>
      <p:sp>
        <p:nvSpPr>
          <p:cNvPr id="17" name="Elipse 16"/>
          <p:cNvSpPr>
            <a:spLocks noChangeArrowheads="1"/>
          </p:cNvSpPr>
          <p:nvPr/>
        </p:nvSpPr>
        <p:spPr bwMode="auto">
          <a:xfrm rot="-2366866">
            <a:off x="7058025" y="2379663"/>
            <a:ext cx="1457325" cy="1055687"/>
          </a:xfrm>
          <a:prstGeom prst="ellipse">
            <a:avLst/>
          </a:prstGeom>
          <a:noFill/>
          <a:ln w="127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pt-BR" altLang="pt-BR" sz="1600"/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896DF74-E956-4F01-BDDC-2F09E104DE45}" type="slidenum">
              <a:rPr lang="pt-BR"/>
              <a:pPr>
                <a:defRPr/>
              </a:pPr>
              <a:t>27</a:t>
            </a:fld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17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6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7500"/>
          <a:stretch/>
        </p:blipFill>
        <p:spPr bwMode="auto">
          <a:xfrm>
            <a:off x="4067944" y="4070602"/>
            <a:ext cx="3644664" cy="2616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9" name="Título 5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pt-BR" dirty="0"/>
              <a:t>Método Hierárquico por Aglomeração</a:t>
            </a:r>
          </a:p>
        </p:txBody>
      </p:sp>
      <p:sp>
        <p:nvSpPr>
          <p:cNvPr id="31" name="Text Box 65"/>
          <p:cNvSpPr txBox="1">
            <a:spLocks noChangeArrowheads="1"/>
          </p:cNvSpPr>
          <p:nvPr/>
        </p:nvSpPr>
        <p:spPr bwMode="auto">
          <a:xfrm>
            <a:off x="428625" y="1428750"/>
            <a:ext cx="8429625" cy="206216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58775" indent="-358775">
              <a:defRPr/>
            </a:pPr>
            <a:r>
              <a:rPr lang="pt-BR" dirty="0"/>
              <a:t>No método hierárquico por aglomeração, definem-se tantos grupos quantos elementos (cada elemento representa um grupo) e a cada passo, um grupo ou elemento é ligado a outro de acordo com sua similaridade, até o último passo, onde é formado um grupo único com todos os elementos.</a:t>
            </a:r>
          </a:p>
          <a:p>
            <a:pPr>
              <a:defRPr/>
            </a:pPr>
            <a:endParaRPr lang="pt-BR" dirty="0"/>
          </a:p>
          <a:p>
            <a:pPr>
              <a:defRPr/>
            </a:pPr>
            <a:endParaRPr lang="pt-BR" dirty="0"/>
          </a:p>
          <a:p>
            <a:pPr>
              <a:defRPr/>
            </a:pPr>
            <a:endParaRPr lang="pt-BR" dirty="0"/>
          </a:p>
          <a:p>
            <a:pPr marL="342900" indent="-342900">
              <a:defRPr/>
            </a:pPr>
            <a:r>
              <a:rPr lang="pt-BR" dirty="0"/>
              <a:t>Método de ligação </a:t>
            </a:r>
            <a:r>
              <a:rPr lang="pt-BR" dirty="0">
                <a:solidFill>
                  <a:srgbClr val="FF0000"/>
                </a:solidFill>
              </a:rPr>
              <a:t>completo - vizinho mais distante</a:t>
            </a:r>
            <a:endParaRPr lang="pt-BR" dirty="0"/>
          </a:p>
        </p:txBody>
      </p:sp>
      <p:pic>
        <p:nvPicPr>
          <p:cNvPr id="23556" name="Picture 8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26" r="52232" b="52235"/>
          <a:stretch>
            <a:fillRect/>
          </a:stretch>
        </p:blipFill>
        <p:spPr bwMode="auto">
          <a:xfrm>
            <a:off x="5907088" y="2325688"/>
            <a:ext cx="2571750" cy="2163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1" name="Tabela 10"/>
          <p:cNvGraphicFramePr>
            <a:graphicFrameLocks noGrp="1"/>
          </p:cNvGraphicFramePr>
          <p:nvPr/>
        </p:nvGraphicFramePr>
        <p:xfrm>
          <a:off x="1808163" y="4386263"/>
          <a:ext cx="838200" cy="381000"/>
        </p:xfrm>
        <a:graphic>
          <a:graphicData uri="http://schemas.openxmlformats.org/drawingml/2006/table">
            <a:tbl>
              <a:tblPr/>
              <a:tblGrid>
                <a:gridCol w="4191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endParaRPr lang="pt-BR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ACFH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BDEG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1,191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23568" name="CaixaDeTexto 11"/>
          <p:cNvSpPr txBox="1">
            <a:spLocks noChangeArrowheads="1"/>
          </p:cNvSpPr>
          <p:nvPr/>
        </p:nvSpPr>
        <p:spPr bwMode="auto">
          <a:xfrm>
            <a:off x="2214563" y="3929063"/>
            <a:ext cx="2201862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pt-BR" altLang="pt-BR" sz="1400"/>
              <a:t>Distância Euclidiana</a:t>
            </a:r>
          </a:p>
        </p:txBody>
      </p:sp>
      <p:graphicFrame>
        <p:nvGraphicFramePr>
          <p:cNvPr id="13" name="Tabela 12"/>
          <p:cNvGraphicFramePr>
            <a:graphicFrameLocks noGrp="1"/>
          </p:cNvGraphicFramePr>
          <p:nvPr/>
        </p:nvGraphicFramePr>
        <p:xfrm>
          <a:off x="214313" y="4000500"/>
          <a:ext cx="1428751" cy="1935294"/>
        </p:xfrm>
        <a:graphic>
          <a:graphicData uri="http://schemas.openxmlformats.org/drawingml/2006/table">
            <a:tbl>
              <a:tblPr/>
              <a:tblGrid>
                <a:gridCol w="31937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5468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5468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228414"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1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X</a:t>
                      </a:r>
                      <a:r>
                        <a:rPr lang="pt-BR" sz="1400" b="0" i="0" u="none" strike="noStrike" baseline="-25000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1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X</a:t>
                      </a:r>
                      <a:r>
                        <a:rPr lang="pt-BR" sz="1400" b="0" i="0" u="none" strike="noStrike" baseline="-25000" dirty="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1334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0,58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0,80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1334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B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0,31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0,60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1334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C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0,50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0,50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1334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D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0,40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0,30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1334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0,10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0,60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1334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F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0,70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0,45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1334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G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0,20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0,05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21334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H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0,98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0,95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</a:tbl>
          </a:graphicData>
        </a:graphic>
      </p:graphicFrame>
      <p:sp>
        <p:nvSpPr>
          <p:cNvPr id="23604" name="Elipse 13"/>
          <p:cNvSpPr>
            <a:spLocks noChangeArrowheads="1"/>
          </p:cNvSpPr>
          <p:nvPr/>
        </p:nvSpPr>
        <p:spPr bwMode="auto">
          <a:xfrm rot="872208">
            <a:off x="7192963" y="3082925"/>
            <a:ext cx="642937" cy="333375"/>
          </a:xfrm>
          <a:prstGeom prst="ellipse">
            <a:avLst/>
          </a:prstGeom>
          <a:noFill/>
          <a:ln w="127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pt-BR" altLang="pt-BR" sz="1600"/>
          </a:p>
        </p:txBody>
      </p:sp>
      <p:sp>
        <p:nvSpPr>
          <p:cNvPr id="23" name="Elipse 22"/>
          <p:cNvSpPr>
            <a:spLocks noChangeArrowheads="1"/>
          </p:cNvSpPr>
          <p:nvPr/>
        </p:nvSpPr>
        <p:spPr bwMode="auto">
          <a:xfrm>
            <a:off x="2220913" y="4564063"/>
            <a:ext cx="433387" cy="261937"/>
          </a:xfrm>
          <a:prstGeom prst="ellipse">
            <a:avLst/>
          </a:prstGeom>
          <a:noFill/>
          <a:ln w="127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pt-BR" altLang="pt-BR" sz="1600"/>
          </a:p>
        </p:txBody>
      </p:sp>
      <p:sp>
        <p:nvSpPr>
          <p:cNvPr id="23606" name="Elipse 17"/>
          <p:cNvSpPr>
            <a:spLocks noChangeArrowheads="1"/>
          </p:cNvSpPr>
          <p:nvPr/>
        </p:nvSpPr>
        <p:spPr bwMode="auto">
          <a:xfrm>
            <a:off x="6384925" y="2886075"/>
            <a:ext cx="642938" cy="333375"/>
          </a:xfrm>
          <a:prstGeom prst="ellipse">
            <a:avLst/>
          </a:prstGeom>
          <a:noFill/>
          <a:ln w="127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pt-BR" altLang="pt-BR" sz="1600"/>
          </a:p>
        </p:txBody>
      </p:sp>
      <p:sp>
        <p:nvSpPr>
          <p:cNvPr id="23607" name="Elipse 11"/>
          <p:cNvSpPr>
            <a:spLocks noChangeArrowheads="1"/>
          </p:cNvSpPr>
          <p:nvPr/>
        </p:nvSpPr>
        <p:spPr bwMode="auto">
          <a:xfrm rot="-2692028">
            <a:off x="6527800" y="3549650"/>
            <a:ext cx="744538" cy="333375"/>
          </a:xfrm>
          <a:prstGeom prst="ellipse">
            <a:avLst/>
          </a:prstGeom>
          <a:noFill/>
          <a:ln w="127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pt-BR" altLang="pt-BR" sz="1600"/>
          </a:p>
        </p:txBody>
      </p:sp>
      <p:sp>
        <p:nvSpPr>
          <p:cNvPr id="23608" name="Elipse 14"/>
          <p:cNvSpPr>
            <a:spLocks noChangeArrowheads="1"/>
          </p:cNvSpPr>
          <p:nvPr/>
        </p:nvSpPr>
        <p:spPr bwMode="auto">
          <a:xfrm rot="-184251">
            <a:off x="7137400" y="2674938"/>
            <a:ext cx="803275" cy="838200"/>
          </a:xfrm>
          <a:prstGeom prst="ellipse">
            <a:avLst/>
          </a:prstGeom>
          <a:noFill/>
          <a:ln w="127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pt-BR" altLang="pt-BR" sz="1600"/>
          </a:p>
        </p:txBody>
      </p:sp>
      <p:sp>
        <p:nvSpPr>
          <p:cNvPr id="23609" name="Elipse 15"/>
          <p:cNvSpPr>
            <a:spLocks noChangeArrowheads="1"/>
          </p:cNvSpPr>
          <p:nvPr/>
        </p:nvSpPr>
        <p:spPr bwMode="auto">
          <a:xfrm rot="-694544">
            <a:off x="6326188" y="2787650"/>
            <a:ext cx="866775" cy="1271588"/>
          </a:xfrm>
          <a:prstGeom prst="ellipse">
            <a:avLst/>
          </a:prstGeom>
          <a:noFill/>
          <a:ln w="127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pt-BR" altLang="pt-BR" sz="1600"/>
          </a:p>
        </p:txBody>
      </p:sp>
      <p:sp>
        <p:nvSpPr>
          <p:cNvPr id="23610" name="Elipse 16"/>
          <p:cNvSpPr>
            <a:spLocks noChangeArrowheads="1"/>
          </p:cNvSpPr>
          <p:nvPr/>
        </p:nvSpPr>
        <p:spPr bwMode="auto">
          <a:xfrm rot="-2366866">
            <a:off x="7058025" y="2379663"/>
            <a:ext cx="1457325" cy="1055687"/>
          </a:xfrm>
          <a:prstGeom prst="ellipse">
            <a:avLst/>
          </a:prstGeom>
          <a:noFill/>
          <a:ln w="127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pt-BR" altLang="pt-BR" sz="1600"/>
          </a:p>
        </p:txBody>
      </p:sp>
      <p:sp>
        <p:nvSpPr>
          <p:cNvPr id="20" name="Elipse 19"/>
          <p:cNvSpPr>
            <a:spLocks noChangeArrowheads="1"/>
          </p:cNvSpPr>
          <p:nvPr/>
        </p:nvSpPr>
        <p:spPr bwMode="auto">
          <a:xfrm rot="817680">
            <a:off x="6142038" y="1990725"/>
            <a:ext cx="2532062" cy="2287588"/>
          </a:xfrm>
          <a:prstGeom prst="ellipse">
            <a:avLst/>
          </a:prstGeom>
          <a:noFill/>
          <a:ln w="127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pt-BR" altLang="pt-BR" sz="1600"/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9A22C6E-616A-42FA-BBB0-54BE1EE811B2}" type="slidenum">
              <a:rPr lang="pt-BR"/>
              <a:pPr>
                <a:defRPr/>
              </a:pPr>
              <a:t>28</a:t>
            </a:fld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0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ítulo 5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pt-BR" dirty="0"/>
              <a:t>Método Hierárquico por Aglomeração</a:t>
            </a:r>
          </a:p>
        </p:txBody>
      </p:sp>
      <p:sp>
        <p:nvSpPr>
          <p:cNvPr id="31" name="Text Box 65"/>
          <p:cNvSpPr txBox="1">
            <a:spLocks noChangeArrowheads="1"/>
          </p:cNvSpPr>
          <p:nvPr/>
        </p:nvSpPr>
        <p:spPr bwMode="auto">
          <a:xfrm>
            <a:off x="428625" y="1428750"/>
            <a:ext cx="8429625" cy="206216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58775" indent="-358775">
              <a:defRPr/>
            </a:pPr>
            <a:r>
              <a:rPr lang="pt-BR" dirty="0"/>
              <a:t>No método hierárquico por aglomeração, definem-se tantos grupos quantos elementos (cada elemento representa um grupo) e a cada passo, um grupo ou elemento é ligado a outro de acordo com sua similaridade, até o último passo, onde é formado um grupo único com todos os elementos.</a:t>
            </a:r>
          </a:p>
          <a:p>
            <a:pPr>
              <a:defRPr/>
            </a:pPr>
            <a:endParaRPr lang="pt-BR" dirty="0"/>
          </a:p>
          <a:p>
            <a:pPr>
              <a:defRPr/>
            </a:pPr>
            <a:endParaRPr lang="pt-BR" dirty="0"/>
          </a:p>
          <a:p>
            <a:pPr>
              <a:defRPr/>
            </a:pPr>
            <a:endParaRPr lang="pt-BR" dirty="0"/>
          </a:p>
          <a:p>
            <a:pPr marL="342900" indent="-342900">
              <a:defRPr/>
            </a:pPr>
            <a:r>
              <a:rPr lang="pt-BR" dirty="0"/>
              <a:t>Método de ligação </a:t>
            </a:r>
            <a:r>
              <a:rPr lang="pt-BR" dirty="0">
                <a:solidFill>
                  <a:srgbClr val="FF0000"/>
                </a:solidFill>
              </a:rPr>
              <a:t>média</a:t>
            </a:r>
            <a:endParaRPr lang="pt-BR" dirty="0"/>
          </a:p>
        </p:txBody>
      </p:sp>
      <p:pic>
        <p:nvPicPr>
          <p:cNvPr id="24580" name="Picture 8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26" r="52232" b="52235"/>
          <a:stretch>
            <a:fillRect/>
          </a:stretch>
        </p:blipFill>
        <p:spPr bwMode="auto">
          <a:xfrm>
            <a:off x="5907088" y="2325688"/>
            <a:ext cx="2571750" cy="2163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2" name="Tabela 11"/>
          <p:cNvGraphicFramePr>
            <a:graphicFrameLocks noGrp="1"/>
          </p:cNvGraphicFramePr>
          <p:nvPr/>
        </p:nvGraphicFramePr>
        <p:xfrm>
          <a:off x="1808163" y="4386263"/>
          <a:ext cx="3352800" cy="1524000"/>
        </p:xfrm>
        <a:graphic>
          <a:graphicData uri="http://schemas.openxmlformats.org/drawingml/2006/table">
            <a:tbl>
              <a:tblPr/>
              <a:tblGrid>
                <a:gridCol w="4191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endParaRPr lang="pt-BR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B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C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D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F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G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B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0,336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C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0,310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0,215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1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1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D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0,531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0,313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0,224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1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0,520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0,210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0,412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0,424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1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F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0,370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0,418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0,206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0,335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0,618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G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0,841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0,561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0,541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0,320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0,559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0,640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H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0,427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0,756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0,658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0,871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0,947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0,573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1,191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24658" name="CaixaDeTexto 12"/>
          <p:cNvSpPr txBox="1">
            <a:spLocks noChangeArrowheads="1"/>
          </p:cNvSpPr>
          <p:nvPr/>
        </p:nvSpPr>
        <p:spPr bwMode="auto">
          <a:xfrm>
            <a:off x="2214563" y="3929063"/>
            <a:ext cx="2201862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pt-BR" altLang="pt-BR" sz="1400"/>
              <a:t>Distância Euclidiana</a:t>
            </a:r>
          </a:p>
        </p:txBody>
      </p:sp>
      <p:graphicFrame>
        <p:nvGraphicFramePr>
          <p:cNvPr id="14" name="Tabela 13"/>
          <p:cNvGraphicFramePr>
            <a:graphicFrameLocks noGrp="1"/>
          </p:cNvGraphicFramePr>
          <p:nvPr/>
        </p:nvGraphicFramePr>
        <p:xfrm>
          <a:off x="214313" y="4000500"/>
          <a:ext cx="1428751" cy="1935294"/>
        </p:xfrm>
        <a:graphic>
          <a:graphicData uri="http://schemas.openxmlformats.org/drawingml/2006/table">
            <a:tbl>
              <a:tblPr/>
              <a:tblGrid>
                <a:gridCol w="31937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5468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5468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228414"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1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X</a:t>
                      </a:r>
                      <a:r>
                        <a:rPr lang="pt-BR" sz="1400" b="0" i="0" u="none" strike="noStrike" baseline="-25000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1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X</a:t>
                      </a:r>
                      <a:r>
                        <a:rPr lang="pt-BR" sz="1400" b="0" i="0" u="none" strike="noStrike" baseline="-25000" dirty="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1334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0,58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0,80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1334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B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0,31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0,60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1334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C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0,50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0,50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1334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D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0,40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0,30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1334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0,10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0,60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1334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F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0,70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0,45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1334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G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0,20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0,05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21334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H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0,98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0,95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</a:tbl>
          </a:graphicData>
        </a:graphic>
      </p:graphicFrame>
      <p:sp>
        <p:nvSpPr>
          <p:cNvPr id="15" name="Elipse 14"/>
          <p:cNvSpPr>
            <a:spLocks noChangeArrowheads="1"/>
          </p:cNvSpPr>
          <p:nvPr/>
        </p:nvSpPr>
        <p:spPr bwMode="auto">
          <a:xfrm rot="872208">
            <a:off x="7192963" y="3082925"/>
            <a:ext cx="642937" cy="333375"/>
          </a:xfrm>
          <a:prstGeom prst="ellipse">
            <a:avLst/>
          </a:prstGeom>
          <a:noFill/>
          <a:ln w="127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pt-BR" altLang="pt-BR" sz="1600"/>
          </a:p>
        </p:txBody>
      </p:sp>
      <p:sp>
        <p:nvSpPr>
          <p:cNvPr id="17" name="Elipse 16"/>
          <p:cNvSpPr>
            <a:spLocks noChangeArrowheads="1"/>
          </p:cNvSpPr>
          <p:nvPr/>
        </p:nvSpPr>
        <p:spPr bwMode="auto">
          <a:xfrm>
            <a:off x="3059113" y="5322888"/>
            <a:ext cx="433387" cy="261937"/>
          </a:xfrm>
          <a:prstGeom prst="ellipse">
            <a:avLst/>
          </a:prstGeom>
          <a:noFill/>
          <a:ln w="127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pt-BR" altLang="pt-BR" sz="1600"/>
          </a:p>
        </p:txBody>
      </p:sp>
      <p:sp>
        <p:nvSpPr>
          <p:cNvPr id="23" name="Retângulo 22"/>
          <p:cNvSpPr>
            <a:spLocks noChangeArrowheads="1"/>
          </p:cNvSpPr>
          <p:nvPr/>
        </p:nvSpPr>
        <p:spPr bwMode="auto">
          <a:xfrm>
            <a:off x="1774825" y="6081713"/>
            <a:ext cx="3557588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pt-BR" altLang="pt-BR" sz="1600">
                <a:solidFill>
                  <a:srgbClr val="FF0000"/>
                </a:solidFill>
                <a:latin typeface="Times New Roman" charset="0"/>
                <a:cs typeface="Times New Roman" charset="0"/>
              </a:rPr>
              <a:t>dist(A,CF) = média{dist(A,C),dist(A,F)}</a:t>
            </a:r>
            <a:endParaRPr lang="pt-BR" altLang="pt-BR" sz="1600">
              <a:latin typeface="Times New Roman" charset="0"/>
              <a:cs typeface="Times New Roman" charset="0"/>
            </a:endParaRPr>
          </a:p>
        </p:txBody>
      </p:sp>
      <p:sp>
        <p:nvSpPr>
          <p:cNvPr id="24" name="Retângulo 23"/>
          <p:cNvSpPr>
            <a:spLocks noChangeArrowheads="1"/>
          </p:cNvSpPr>
          <p:nvPr/>
        </p:nvSpPr>
        <p:spPr bwMode="auto">
          <a:xfrm>
            <a:off x="1774825" y="6397625"/>
            <a:ext cx="3729038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pt-BR" altLang="pt-BR" sz="1600">
                <a:solidFill>
                  <a:srgbClr val="FF0000"/>
                </a:solidFill>
                <a:latin typeface="Times New Roman" charset="0"/>
                <a:cs typeface="Times New Roman" charset="0"/>
              </a:rPr>
              <a:t>dist(B,CF) = média{dist(B,C),dist(B,F)} ...</a:t>
            </a:r>
            <a:endParaRPr lang="pt-BR" altLang="pt-BR" sz="1600">
              <a:latin typeface="Times New Roman" charset="0"/>
              <a:cs typeface="Times New Roman" charset="0"/>
            </a:endParaRPr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9D1D075-CFB8-4DA2-BC78-82BC60EED65D}" type="slidenum">
              <a:rPr lang="pt-BR"/>
              <a:pPr>
                <a:defRPr/>
              </a:pPr>
              <a:t>29</a:t>
            </a:fld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  <p:bldP spid="23" grpId="0"/>
      <p:bldP spid="2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9" name="Picture 4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9188" y="4681538"/>
            <a:ext cx="2319337" cy="2143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9" name="Título 5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pt-BR" dirty="0"/>
              <a:t>Medidas de Distância</a:t>
            </a:r>
          </a:p>
        </p:txBody>
      </p:sp>
      <p:sp>
        <p:nvSpPr>
          <p:cNvPr id="31" name="Text Box 65"/>
          <p:cNvSpPr txBox="1">
            <a:spLocks noChangeArrowheads="1"/>
          </p:cNvSpPr>
          <p:nvPr/>
        </p:nvSpPr>
        <p:spPr bwMode="auto">
          <a:xfrm>
            <a:off x="428625" y="1428750"/>
            <a:ext cx="8429625" cy="255428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58775" indent="-358775">
              <a:defRPr/>
            </a:pPr>
            <a:r>
              <a:rPr lang="pt-BR" dirty="0"/>
              <a:t>Grande parte dos métodos de agrupamento se baseia em medidas de similaridade ou de dissimilaridade entre os elementos a serem agrupados. Em geral, a dissimilaridade é traduzida por uma métrica que representa uma distância.</a:t>
            </a:r>
          </a:p>
          <a:p>
            <a:pPr>
              <a:defRPr/>
            </a:pPr>
            <a:endParaRPr lang="pt-BR" dirty="0"/>
          </a:p>
          <a:p>
            <a:pPr>
              <a:defRPr/>
            </a:pPr>
            <a:r>
              <a:rPr lang="pt-BR" dirty="0"/>
              <a:t>Sendo </a:t>
            </a:r>
            <a:r>
              <a:rPr lang="pt-BR" i="1" dirty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pt-BR" dirty="0"/>
              <a:t>, </a:t>
            </a:r>
            <a:r>
              <a:rPr lang="pt-BR" i="1" dirty="0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pt-BR" dirty="0"/>
              <a:t> e </a:t>
            </a:r>
            <a:r>
              <a:rPr lang="pt-BR" i="1" dirty="0">
                <a:latin typeface="Times New Roman" pitchFamily="18" charset="0"/>
                <a:cs typeface="Times New Roman" pitchFamily="18" charset="0"/>
              </a:rPr>
              <a:t>c</a:t>
            </a:r>
            <a:r>
              <a:rPr lang="pt-BR" dirty="0"/>
              <a:t> elementos de uma população, uma métrica será uma distância desde que:</a:t>
            </a:r>
            <a:endParaRPr lang="pt-BR" i="1" dirty="0"/>
          </a:p>
          <a:p>
            <a:pPr marL="533400" indent="-174625">
              <a:buFontTx/>
              <a:buAutoNum type="alphaLcParenR"/>
              <a:defRPr/>
            </a:pPr>
            <a:r>
              <a:rPr lang="pt-BR" dirty="0">
                <a:cs typeface="Times New Roman" pitchFamily="18" charset="0"/>
              </a:rPr>
              <a:t> </a:t>
            </a:r>
            <a:r>
              <a:rPr lang="pt-BR" i="1" dirty="0">
                <a:latin typeface="Times New Roman" pitchFamily="18" charset="0"/>
                <a:cs typeface="Times New Roman" pitchFamily="18" charset="0"/>
              </a:rPr>
              <a:t>d</a:t>
            </a:r>
            <a:r>
              <a:rPr lang="pt-BR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pt-BR" i="1" dirty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pt-BR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pt-BR" i="1" dirty="0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pt-BR" dirty="0">
                <a:latin typeface="Times New Roman" pitchFamily="18" charset="0"/>
                <a:cs typeface="Times New Roman" pitchFamily="18" charset="0"/>
              </a:rPr>
              <a:t>) </a:t>
            </a:r>
            <a:r>
              <a:rPr lang="pt-BR" dirty="0">
                <a:latin typeface="Times New Roman" pitchFamily="18" charset="0"/>
                <a:cs typeface="Times New Roman" pitchFamily="18" charset="0"/>
                <a:sym typeface="Symbol"/>
              </a:rPr>
              <a:t> 0</a:t>
            </a:r>
            <a:endParaRPr lang="pt-BR" dirty="0">
              <a:sym typeface="Symbol"/>
            </a:endParaRPr>
          </a:p>
          <a:p>
            <a:pPr marL="533400" indent="-174625">
              <a:buFontTx/>
              <a:buAutoNum type="alphaLcParenR"/>
              <a:defRPr/>
            </a:pPr>
            <a:r>
              <a:rPr lang="pt-BR" dirty="0">
                <a:sym typeface="Symbol"/>
              </a:rPr>
              <a:t> </a:t>
            </a:r>
            <a:r>
              <a:rPr lang="pt-BR" i="1" dirty="0">
                <a:latin typeface="Times New Roman" pitchFamily="18" charset="0"/>
                <a:cs typeface="Times New Roman" pitchFamily="18" charset="0"/>
              </a:rPr>
              <a:t>d</a:t>
            </a:r>
            <a:r>
              <a:rPr lang="pt-BR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pt-BR" i="1" dirty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pt-BR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pt-BR" i="1" dirty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pt-BR" dirty="0">
                <a:latin typeface="Times New Roman" pitchFamily="18" charset="0"/>
                <a:cs typeface="Times New Roman" pitchFamily="18" charset="0"/>
              </a:rPr>
              <a:t>) </a:t>
            </a:r>
            <a:r>
              <a:rPr lang="pt-BR" dirty="0">
                <a:latin typeface="Times New Roman" pitchFamily="18" charset="0"/>
                <a:cs typeface="Times New Roman" pitchFamily="18" charset="0"/>
                <a:sym typeface="Symbol"/>
              </a:rPr>
              <a:t>= 0</a:t>
            </a:r>
            <a:endParaRPr lang="pt-BR" dirty="0">
              <a:sym typeface="Symbol"/>
            </a:endParaRPr>
          </a:p>
          <a:p>
            <a:pPr marL="533400" indent="-174625">
              <a:buFontTx/>
              <a:buAutoNum type="alphaLcParenR"/>
              <a:defRPr/>
            </a:pPr>
            <a:r>
              <a:rPr lang="pt-BR" dirty="0">
                <a:sym typeface="Symbol"/>
              </a:rPr>
              <a:t> </a:t>
            </a:r>
            <a:r>
              <a:rPr lang="pt-BR" i="1" dirty="0">
                <a:latin typeface="Times New Roman" pitchFamily="18" charset="0"/>
                <a:cs typeface="Times New Roman" pitchFamily="18" charset="0"/>
                <a:sym typeface="Symbol"/>
              </a:rPr>
              <a:t>d</a:t>
            </a:r>
            <a:r>
              <a:rPr lang="pt-BR" dirty="0">
                <a:latin typeface="Times New Roman" pitchFamily="18" charset="0"/>
                <a:cs typeface="Times New Roman" pitchFamily="18" charset="0"/>
                <a:sym typeface="Symbol"/>
              </a:rPr>
              <a:t>(</a:t>
            </a:r>
            <a:r>
              <a:rPr lang="pt-BR" i="1" dirty="0">
                <a:latin typeface="Times New Roman" pitchFamily="18" charset="0"/>
                <a:cs typeface="Times New Roman" pitchFamily="18" charset="0"/>
                <a:sym typeface="Symbol"/>
              </a:rPr>
              <a:t>a</a:t>
            </a:r>
            <a:r>
              <a:rPr lang="pt-BR" dirty="0">
                <a:latin typeface="Times New Roman" pitchFamily="18" charset="0"/>
                <a:cs typeface="Times New Roman" pitchFamily="18" charset="0"/>
                <a:sym typeface="Symbol"/>
              </a:rPr>
              <a:t>, </a:t>
            </a:r>
            <a:r>
              <a:rPr lang="pt-BR" i="1" dirty="0">
                <a:latin typeface="Times New Roman" pitchFamily="18" charset="0"/>
                <a:cs typeface="Times New Roman" pitchFamily="18" charset="0"/>
                <a:sym typeface="Symbol"/>
              </a:rPr>
              <a:t>b</a:t>
            </a:r>
            <a:r>
              <a:rPr lang="pt-BR" dirty="0">
                <a:latin typeface="Times New Roman" pitchFamily="18" charset="0"/>
                <a:cs typeface="Times New Roman" pitchFamily="18" charset="0"/>
                <a:sym typeface="Symbol"/>
              </a:rPr>
              <a:t>) = </a:t>
            </a:r>
            <a:r>
              <a:rPr lang="pt-BR" i="1" dirty="0">
                <a:latin typeface="Times New Roman" pitchFamily="18" charset="0"/>
                <a:cs typeface="Times New Roman" pitchFamily="18" charset="0"/>
                <a:sym typeface="Symbol"/>
              </a:rPr>
              <a:t>d</a:t>
            </a:r>
            <a:r>
              <a:rPr lang="pt-BR" dirty="0">
                <a:latin typeface="Times New Roman" pitchFamily="18" charset="0"/>
                <a:cs typeface="Times New Roman" pitchFamily="18" charset="0"/>
                <a:sym typeface="Symbol"/>
              </a:rPr>
              <a:t>(</a:t>
            </a:r>
            <a:r>
              <a:rPr lang="pt-BR" i="1" dirty="0">
                <a:latin typeface="Times New Roman" pitchFamily="18" charset="0"/>
                <a:cs typeface="Times New Roman" pitchFamily="18" charset="0"/>
                <a:sym typeface="Symbol"/>
              </a:rPr>
              <a:t>b</a:t>
            </a:r>
            <a:r>
              <a:rPr lang="pt-BR" dirty="0">
                <a:latin typeface="Times New Roman" pitchFamily="18" charset="0"/>
                <a:cs typeface="Times New Roman" pitchFamily="18" charset="0"/>
                <a:sym typeface="Symbol"/>
              </a:rPr>
              <a:t>, </a:t>
            </a:r>
            <a:r>
              <a:rPr lang="pt-BR" i="1" dirty="0">
                <a:latin typeface="Times New Roman" pitchFamily="18" charset="0"/>
                <a:cs typeface="Times New Roman" pitchFamily="18" charset="0"/>
                <a:sym typeface="Symbol"/>
              </a:rPr>
              <a:t>a</a:t>
            </a:r>
            <a:r>
              <a:rPr lang="pt-BR" dirty="0">
                <a:latin typeface="Times New Roman" pitchFamily="18" charset="0"/>
                <a:cs typeface="Times New Roman" pitchFamily="18" charset="0"/>
                <a:sym typeface="Symbol"/>
              </a:rPr>
              <a:t>)</a:t>
            </a:r>
            <a:r>
              <a:rPr lang="pt-BR" dirty="0">
                <a:cs typeface="Times New Roman" pitchFamily="18" charset="0"/>
                <a:sym typeface="Symbol"/>
              </a:rPr>
              <a:t>   (simetria)</a:t>
            </a:r>
            <a:endParaRPr lang="pt-BR" dirty="0">
              <a:sym typeface="Symbol"/>
            </a:endParaRPr>
          </a:p>
          <a:p>
            <a:pPr marL="533400" indent="-174625">
              <a:buFontTx/>
              <a:buAutoNum type="alphaLcParenR"/>
              <a:defRPr/>
            </a:pPr>
            <a:r>
              <a:rPr lang="pt-BR" dirty="0">
                <a:sym typeface="Symbol"/>
              </a:rPr>
              <a:t> </a:t>
            </a:r>
            <a:r>
              <a:rPr lang="pt-BR" i="1" dirty="0">
                <a:latin typeface="Times New Roman" pitchFamily="18" charset="0"/>
                <a:cs typeface="Times New Roman" pitchFamily="18" charset="0"/>
                <a:sym typeface="Symbol"/>
              </a:rPr>
              <a:t>d</a:t>
            </a:r>
            <a:r>
              <a:rPr lang="pt-BR" dirty="0">
                <a:latin typeface="Times New Roman" pitchFamily="18" charset="0"/>
                <a:cs typeface="Times New Roman" pitchFamily="18" charset="0"/>
                <a:sym typeface="Symbol"/>
              </a:rPr>
              <a:t>(</a:t>
            </a:r>
            <a:r>
              <a:rPr lang="pt-BR" i="1" dirty="0">
                <a:latin typeface="Times New Roman" pitchFamily="18" charset="0"/>
                <a:cs typeface="Times New Roman" pitchFamily="18" charset="0"/>
                <a:sym typeface="Symbol"/>
              </a:rPr>
              <a:t>a</a:t>
            </a:r>
            <a:r>
              <a:rPr lang="pt-BR" dirty="0">
                <a:latin typeface="Times New Roman" pitchFamily="18" charset="0"/>
                <a:cs typeface="Times New Roman" pitchFamily="18" charset="0"/>
                <a:sym typeface="Symbol"/>
              </a:rPr>
              <a:t>, </a:t>
            </a:r>
            <a:r>
              <a:rPr lang="pt-BR" i="1" dirty="0">
                <a:latin typeface="Times New Roman" pitchFamily="18" charset="0"/>
                <a:cs typeface="Times New Roman" pitchFamily="18" charset="0"/>
                <a:sym typeface="Symbol"/>
              </a:rPr>
              <a:t>b</a:t>
            </a:r>
            <a:r>
              <a:rPr lang="pt-BR" dirty="0">
                <a:latin typeface="Times New Roman" pitchFamily="18" charset="0"/>
                <a:cs typeface="Times New Roman" pitchFamily="18" charset="0"/>
                <a:sym typeface="Symbol"/>
              </a:rPr>
              <a:t>)  </a:t>
            </a:r>
            <a:r>
              <a:rPr lang="pt-BR" i="1" dirty="0">
                <a:latin typeface="Times New Roman" pitchFamily="18" charset="0"/>
                <a:cs typeface="Times New Roman" pitchFamily="18" charset="0"/>
                <a:sym typeface="Symbol"/>
              </a:rPr>
              <a:t>d</a:t>
            </a:r>
            <a:r>
              <a:rPr lang="pt-BR" dirty="0">
                <a:latin typeface="Times New Roman" pitchFamily="18" charset="0"/>
                <a:cs typeface="Times New Roman" pitchFamily="18" charset="0"/>
                <a:sym typeface="Symbol"/>
              </a:rPr>
              <a:t>(</a:t>
            </a:r>
            <a:r>
              <a:rPr lang="pt-BR" i="1" dirty="0">
                <a:latin typeface="Times New Roman" pitchFamily="18" charset="0"/>
                <a:cs typeface="Times New Roman" pitchFamily="18" charset="0"/>
                <a:sym typeface="Symbol"/>
              </a:rPr>
              <a:t>a</a:t>
            </a:r>
            <a:r>
              <a:rPr lang="pt-BR" dirty="0">
                <a:latin typeface="Times New Roman" pitchFamily="18" charset="0"/>
                <a:cs typeface="Times New Roman" pitchFamily="18" charset="0"/>
                <a:sym typeface="Symbol"/>
              </a:rPr>
              <a:t>, </a:t>
            </a:r>
            <a:r>
              <a:rPr lang="pt-BR" i="1" dirty="0">
                <a:latin typeface="Times New Roman" pitchFamily="18" charset="0"/>
                <a:cs typeface="Times New Roman" pitchFamily="18" charset="0"/>
                <a:sym typeface="Symbol"/>
              </a:rPr>
              <a:t>c</a:t>
            </a:r>
            <a:r>
              <a:rPr lang="pt-BR" dirty="0">
                <a:latin typeface="Times New Roman" pitchFamily="18" charset="0"/>
                <a:cs typeface="Times New Roman" pitchFamily="18" charset="0"/>
                <a:sym typeface="Symbol"/>
              </a:rPr>
              <a:t>) + </a:t>
            </a:r>
            <a:r>
              <a:rPr lang="pt-BR" i="1" dirty="0">
                <a:latin typeface="Times New Roman" pitchFamily="18" charset="0"/>
                <a:cs typeface="Times New Roman" pitchFamily="18" charset="0"/>
                <a:sym typeface="Symbol"/>
              </a:rPr>
              <a:t>d</a:t>
            </a:r>
            <a:r>
              <a:rPr lang="pt-BR" dirty="0">
                <a:latin typeface="Times New Roman" pitchFamily="18" charset="0"/>
                <a:cs typeface="Times New Roman" pitchFamily="18" charset="0"/>
                <a:sym typeface="Symbol"/>
              </a:rPr>
              <a:t>(</a:t>
            </a:r>
            <a:r>
              <a:rPr lang="pt-BR" i="1" dirty="0">
                <a:latin typeface="Times New Roman" pitchFamily="18" charset="0"/>
                <a:cs typeface="Times New Roman" pitchFamily="18" charset="0"/>
                <a:sym typeface="Symbol"/>
              </a:rPr>
              <a:t>c</a:t>
            </a:r>
            <a:r>
              <a:rPr lang="pt-BR" dirty="0">
                <a:latin typeface="Times New Roman" pitchFamily="18" charset="0"/>
                <a:cs typeface="Times New Roman" pitchFamily="18" charset="0"/>
                <a:sym typeface="Symbol"/>
              </a:rPr>
              <a:t>, </a:t>
            </a:r>
            <a:r>
              <a:rPr lang="pt-BR" i="1" dirty="0">
                <a:latin typeface="Times New Roman" pitchFamily="18" charset="0"/>
                <a:cs typeface="Times New Roman" pitchFamily="18" charset="0"/>
                <a:sym typeface="Symbol"/>
              </a:rPr>
              <a:t>b</a:t>
            </a:r>
            <a:r>
              <a:rPr lang="pt-BR" dirty="0">
                <a:latin typeface="Times New Roman" pitchFamily="18" charset="0"/>
                <a:cs typeface="Times New Roman" pitchFamily="18" charset="0"/>
                <a:sym typeface="Symbol"/>
              </a:rPr>
              <a:t>)</a:t>
            </a:r>
            <a:r>
              <a:rPr lang="pt-BR" i="1" dirty="0">
                <a:latin typeface="Times New Roman" pitchFamily="18" charset="0"/>
                <a:cs typeface="Times New Roman" pitchFamily="18" charset="0"/>
                <a:sym typeface="Symbol"/>
              </a:rPr>
              <a:t>   </a:t>
            </a:r>
            <a:r>
              <a:rPr lang="pt-BR" dirty="0">
                <a:sym typeface="Symbol"/>
              </a:rPr>
              <a:t>(desigualdade triangular)</a:t>
            </a:r>
            <a:endParaRPr lang="pt-BR" i="1" dirty="0"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defRPr/>
            </a:pPr>
            <a:endParaRPr lang="pt-BR" dirty="0">
              <a:sym typeface="Symbol"/>
            </a:endParaRPr>
          </a:p>
        </p:txBody>
      </p:sp>
      <p:sp>
        <p:nvSpPr>
          <p:cNvPr id="9" name="Text Box 4"/>
          <p:cNvSpPr txBox="1">
            <a:spLocks noChangeArrowheads="1"/>
          </p:cNvSpPr>
          <p:nvPr/>
        </p:nvSpPr>
        <p:spPr bwMode="auto">
          <a:xfrm>
            <a:off x="428625" y="3857625"/>
            <a:ext cx="8429625" cy="892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85763" indent="-385763"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pt-BR" altLang="pt-BR" sz="1600"/>
              <a:t>Supondo que </a:t>
            </a:r>
            <a:r>
              <a:rPr lang="pt-BR" altLang="pt-BR" sz="1600" i="1">
                <a:latin typeface="Times New Roman" charset="0"/>
                <a:cs typeface="Times New Roman" charset="0"/>
              </a:rPr>
              <a:t>n</a:t>
            </a:r>
            <a:r>
              <a:rPr lang="pt-BR" altLang="pt-BR" sz="1600"/>
              <a:t> elementos sejam avaliadas segundo </a:t>
            </a:r>
            <a:r>
              <a:rPr lang="pt-BR" altLang="pt-BR" sz="1600" i="1">
                <a:latin typeface="Times New Roman" charset="0"/>
                <a:cs typeface="Times New Roman" charset="0"/>
              </a:rPr>
              <a:t>m</a:t>
            </a:r>
            <a:r>
              <a:rPr lang="pt-BR" altLang="pt-BR" sz="1600"/>
              <a:t> variáveis diferentes (atributos), podemos representar o conjunto de valores observados por um matriz, onde cada elemento </a:t>
            </a:r>
            <a:r>
              <a:rPr lang="pt-BR" altLang="pt-BR" sz="1800" i="1">
                <a:latin typeface="Times New Roman" charset="0"/>
                <a:cs typeface="Times New Roman" charset="0"/>
              </a:rPr>
              <a:t>x</a:t>
            </a:r>
            <a:r>
              <a:rPr lang="pt-BR" altLang="pt-BR" sz="1800" i="1" baseline="-25000">
                <a:latin typeface="Times New Roman" charset="0"/>
                <a:cs typeface="Times New Roman" charset="0"/>
              </a:rPr>
              <a:t>ij</a:t>
            </a:r>
            <a:r>
              <a:rPr lang="pt-BR" altLang="pt-BR" sz="1600"/>
              <a:t> representa o valor da </a:t>
            </a:r>
            <a:r>
              <a:rPr lang="pt-BR" altLang="pt-BR" sz="1600" i="1">
                <a:latin typeface="Times New Roman" charset="0"/>
                <a:cs typeface="Times New Roman" charset="0"/>
              </a:rPr>
              <a:t>i</a:t>
            </a:r>
            <a:r>
              <a:rPr lang="pt-BR" altLang="pt-BR" sz="1600"/>
              <a:t>-ésima amostra para a </a:t>
            </a:r>
            <a:r>
              <a:rPr lang="pt-BR" altLang="pt-BR" sz="1600" i="1">
                <a:latin typeface="Times New Roman" charset="0"/>
                <a:cs typeface="Times New Roman" charset="0"/>
              </a:rPr>
              <a:t>j</a:t>
            </a:r>
            <a:r>
              <a:rPr lang="pt-BR" altLang="pt-BR" sz="1600"/>
              <a:t>-ésima variável.</a:t>
            </a:r>
          </a:p>
        </p:txBody>
      </p:sp>
      <p:grpSp>
        <p:nvGrpSpPr>
          <p:cNvPr id="2" name="Grupo 14"/>
          <p:cNvGrpSpPr>
            <a:grpSpLocks/>
          </p:cNvGrpSpPr>
          <p:nvPr/>
        </p:nvGrpSpPr>
        <p:grpSpPr bwMode="auto">
          <a:xfrm>
            <a:off x="917575" y="4940300"/>
            <a:ext cx="1868488" cy="1611313"/>
            <a:chOff x="1055688" y="4940312"/>
            <a:chExt cx="1868487" cy="1611301"/>
          </a:xfrm>
        </p:grpSpPr>
        <p:graphicFrame>
          <p:nvGraphicFramePr>
            <p:cNvPr id="5164" name="Object 53"/>
            <p:cNvGraphicFramePr>
              <a:graphicFrameLocks noChangeAspect="1"/>
            </p:cNvGraphicFramePr>
            <p:nvPr/>
          </p:nvGraphicFramePr>
          <p:xfrm>
            <a:off x="1055688" y="5214938"/>
            <a:ext cx="1868487" cy="13366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26" name="Equation" r:id="rId5" imgW="1308100" imgH="939800" progId="Equation.DSMT4">
                    <p:embed/>
                  </p:oleObj>
                </mc:Choice>
                <mc:Fallback>
                  <p:oleObj name="Equation" r:id="rId5" imgW="1308100" imgH="939800" progId="Equation.DSMT4">
                    <p:embed/>
                    <p:pic>
                      <p:nvPicPr>
                        <p:cNvPr id="5164" name="Object 5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55688" y="5214938"/>
                          <a:ext cx="1868487" cy="13366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165" name="Object 17"/>
            <p:cNvGraphicFramePr>
              <a:graphicFrameLocks noChangeAspect="1"/>
            </p:cNvGraphicFramePr>
            <p:nvPr/>
          </p:nvGraphicFramePr>
          <p:xfrm>
            <a:off x="1164748" y="4940312"/>
            <a:ext cx="290512" cy="3286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27" name="Equation" r:id="rId7" imgW="203112" imgH="228501" progId="Equation.DSMT4">
                    <p:embed/>
                  </p:oleObj>
                </mc:Choice>
                <mc:Fallback>
                  <p:oleObj name="Equation" r:id="rId7" imgW="203112" imgH="228501" progId="Equation.DSMT4">
                    <p:embed/>
                    <p:pic>
                      <p:nvPicPr>
                        <p:cNvPr id="5165" name="Object 1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64748" y="4940312"/>
                          <a:ext cx="290512" cy="32861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bg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166" name="Object 51"/>
            <p:cNvGraphicFramePr>
              <a:graphicFrameLocks noChangeAspect="1"/>
            </p:cNvGraphicFramePr>
            <p:nvPr/>
          </p:nvGraphicFramePr>
          <p:xfrm>
            <a:off x="1612423" y="4940312"/>
            <a:ext cx="309562" cy="3286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28" name="Equation" r:id="rId9" imgW="215806" imgH="228501" progId="Equation.DSMT4">
                    <p:embed/>
                  </p:oleObj>
                </mc:Choice>
                <mc:Fallback>
                  <p:oleObj name="Equation" r:id="rId9" imgW="215806" imgH="228501" progId="Equation.DSMT4">
                    <p:embed/>
                    <p:pic>
                      <p:nvPicPr>
                        <p:cNvPr id="5166" name="Object 5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12423" y="4940312"/>
                          <a:ext cx="309562" cy="32861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bg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167" name="Object 52"/>
            <p:cNvGraphicFramePr>
              <a:graphicFrameLocks noChangeAspect="1"/>
            </p:cNvGraphicFramePr>
            <p:nvPr/>
          </p:nvGraphicFramePr>
          <p:xfrm>
            <a:off x="2445860" y="4940312"/>
            <a:ext cx="344488" cy="3286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29" name="Equation" r:id="rId11" imgW="241300" imgH="228600" progId="Equation.DSMT4">
                    <p:embed/>
                  </p:oleObj>
                </mc:Choice>
                <mc:Fallback>
                  <p:oleObj name="Equation" r:id="rId11" imgW="241300" imgH="228600" progId="Equation.DSMT4">
                    <p:embed/>
                    <p:pic>
                      <p:nvPicPr>
                        <p:cNvPr id="5167" name="Object 5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45860" y="4940312"/>
                          <a:ext cx="344488" cy="32861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bg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6" name="Text Box 4"/>
          <p:cNvSpPr txBox="1">
            <a:spLocks noChangeArrowheads="1"/>
          </p:cNvSpPr>
          <p:nvPr/>
        </p:nvSpPr>
        <p:spPr bwMode="auto">
          <a:xfrm>
            <a:off x="3214688" y="4662488"/>
            <a:ext cx="1643062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85763" indent="-385763"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pt-BR" altLang="pt-BR" sz="1600"/>
              <a:t>Exemplo 2D:</a:t>
            </a:r>
          </a:p>
        </p:txBody>
      </p:sp>
      <p:graphicFrame>
        <p:nvGraphicFramePr>
          <p:cNvPr id="13" name="Tabela 12"/>
          <p:cNvGraphicFramePr>
            <a:graphicFrameLocks noGrp="1"/>
          </p:cNvGraphicFramePr>
          <p:nvPr/>
        </p:nvGraphicFramePr>
        <p:xfrm>
          <a:off x="3270250" y="4986338"/>
          <a:ext cx="1214439" cy="1752600"/>
        </p:xfrm>
        <a:graphic>
          <a:graphicData uri="http://schemas.openxmlformats.org/drawingml/2006/table">
            <a:tbl>
              <a:tblPr/>
              <a:tblGrid>
                <a:gridCol w="32860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4291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44291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algn="ctr" fontAlgn="b"/>
                      <a:endParaRPr lang="pt-BR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1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X</a:t>
                      </a:r>
                      <a:r>
                        <a:rPr lang="pt-BR" sz="1100" b="0" i="0" u="none" strike="noStrike" baseline="-25000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1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X</a:t>
                      </a:r>
                      <a:r>
                        <a:rPr lang="pt-BR" sz="1100" b="0" i="0" u="none" strike="noStrike" baseline="-25000" dirty="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0,58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0,80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B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0,31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0,60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C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0,50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0,50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D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0,40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0,30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0,10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0,60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F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0,70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0,45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G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0,20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0,05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H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0,98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0,95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</a:tbl>
          </a:graphicData>
        </a:graphic>
      </p:graphicFrame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3CB92D-47EB-4D7E-B30C-4CF921518AE2}" type="slidenum">
              <a:rPr lang="pt-BR"/>
              <a:pPr>
                <a:defRPr/>
              </a:pPr>
              <a:t>3</a:t>
            </a:fld>
            <a:endParaRPr lang="pt-BR"/>
          </a:p>
        </p:txBody>
      </p:sp>
      <p:grpSp>
        <p:nvGrpSpPr>
          <p:cNvPr id="21" name="Grupo 20"/>
          <p:cNvGrpSpPr/>
          <p:nvPr/>
        </p:nvGrpSpPr>
        <p:grpSpPr>
          <a:xfrm>
            <a:off x="5977794" y="2966755"/>
            <a:ext cx="1090022" cy="750277"/>
            <a:chOff x="5977794" y="2966755"/>
            <a:chExt cx="1090022" cy="750277"/>
          </a:xfrm>
        </p:grpSpPr>
        <p:sp>
          <p:nvSpPr>
            <p:cNvPr id="4" name="Elipse 3"/>
            <p:cNvSpPr/>
            <p:nvPr/>
          </p:nvSpPr>
          <p:spPr bwMode="auto">
            <a:xfrm>
              <a:off x="6372200" y="3140968"/>
              <a:ext cx="36000" cy="36000"/>
            </a:xfrm>
            <a:prstGeom prst="ellipse">
              <a:avLst/>
            </a:prstGeom>
            <a:solidFill>
              <a:srgbClr val="FF0000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pt-B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</a:endParaRPr>
            </a:p>
          </p:txBody>
        </p:sp>
        <p:sp>
          <p:nvSpPr>
            <p:cNvPr id="15" name="Elipse 14"/>
            <p:cNvSpPr/>
            <p:nvPr/>
          </p:nvSpPr>
          <p:spPr bwMode="auto">
            <a:xfrm>
              <a:off x="6156176" y="3537016"/>
              <a:ext cx="36000" cy="36000"/>
            </a:xfrm>
            <a:prstGeom prst="ellipse">
              <a:avLst/>
            </a:prstGeom>
            <a:solidFill>
              <a:srgbClr val="FF0000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pt-B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</a:endParaRPr>
            </a:p>
          </p:txBody>
        </p:sp>
        <p:sp>
          <p:nvSpPr>
            <p:cNvPr id="17" name="Elipse 16"/>
            <p:cNvSpPr/>
            <p:nvPr/>
          </p:nvSpPr>
          <p:spPr bwMode="auto">
            <a:xfrm>
              <a:off x="6840256" y="3284984"/>
              <a:ext cx="36000" cy="36000"/>
            </a:xfrm>
            <a:prstGeom prst="ellipse">
              <a:avLst/>
            </a:prstGeom>
            <a:solidFill>
              <a:srgbClr val="FF0000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pt-B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</a:endParaRPr>
            </a:p>
          </p:txBody>
        </p:sp>
        <p:sp>
          <p:nvSpPr>
            <p:cNvPr id="5" name="CaixaDeTexto 4"/>
            <p:cNvSpPr txBox="1"/>
            <p:nvPr/>
          </p:nvSpPr>
          <p:spPr>
            <a:xfrm>
              <a:off x="5977794" y="3470811"/>
              <a:ext cx="25039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00" dirty="0"/>
                <a:t>a</a:t>
              </a:r>
            </a:p>
          </p:txBody>
        </p:sp>
        <p:sp>
          <p:nvSpPr>
            <p:cNvPr id="18" name="CaixaDeTexto 17"/>
            <p:cNvSpPr txBox="1"/>
            <p:nvPr/>
          </p:nvSpPr>
          <p:spPr>
            <a:xfrm>
              <a:off x="6807808" y="3242145"/>
              <a:ext cx="26000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00" dirty="0"/>
                <a:t>b</a:t>
              </a:r>
            </a:p>
          </p:txBody>
        </p:sp>
        <p:sp>
          <p:nvSpPr>
            <p:cNvPr id="19" name="CaixaDeTexto 18"/>
            <p:cNvSpPr txBox="1"/>
            <p:nvPr/>
          </p:nvSpPr>
          <p:spPr>
            <a:xfrm>
              <a:off x="6184200" y="2966755"/>
              <a:ext cx="26000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00" dirty="0"/>
                <a:t>c</a:t>
              </a:r>
            </a:p>
          </p:txBody>
        </p:sp>
        <p:cxnSp>
          <p:nvCxnSpPr>
            <p:cNvPr id="7" name="Conector de seta reta 6"/>
            <p:cNvCxnSpPr/>
            <p:nvPr/>
          </p:nvCxnSpPr>
          <p:spPr bwMode="auto">
            <a:xfrm flipV="1">
              <a:off x="6211178" y="3319090"/>
              <a:ext cx="598363" cy="224737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2" name="Conector de seta reta 21"/>
            <p:cNvCxnSpPr/>
            <p:nvPr/>
          </p:nvCxnSpPr>
          <p:spPr bwMode="auto">
            <a:xfrm flipV="1">
              <a:off x="6194323" y="3198294"/>
              <a:ext cx="176980" cy="311822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6" name="Conector de seta reta 25"/>
            <p:cNvCxnSpPr/>
            <p:nvPr/>
          </p:nvCxnSpPr>
          <p:spPr bwMode="auto">
            <a:xfrm>
              <a:off x="6434511" y="3173010"/>
              <a:ext cx="375030" cy="113773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triangle"/>
            </a:ln>
            <a:effectLst/>
          </p:spPr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build="p" autoUpdateAnimBg="0"/>
      <p:bldP spid="9" grpId="0" autoUpdateAnimBg="0"/>
      <p:bldP spid="16" grpId="0" autoUpdateAnimBg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73"/>
          <a:stretch/>
        </p:blipFill>
        <p:spPr bwMode="auto">
          <a:xfrm>
            <a:off x="5371363" y="4083050"/>
            <a:ext cx="3643200" cy="26589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9" name="Título 5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pt-BR" dirty="0"/>
              <a:t>Método Hierárquico por Aglomeração</a:t>
            </a:r>
          </a:p>
        </p:txBody>
      </p:sp>
      <p:sp>
        <p:nvSpPr>
          <p:cNvPr id="31" name="Text Box 65"/>
          <p:cNvSpPr txBox="1">
            <a:spLocks noChangeArrowheads="1"/>
          </p:cNvSpPr>
          <p:nvPr/>
        </p:nvSpPr>
        <p:spPr bwMode="auto">
          <a:xfrm>
            <a:off x="428625" y="1428750"/>
            <a:ext cx="8429625" cy="206216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58775" indent="-358775">
              <a:defRPr/>
            </a:pPr>
            <a:r>
              <a:rPr lang="pt-BR" dirty="0"/>
              <a:t>No método hierárquico por aglomeração, definem-se tantos grupos quantos elementos (cada elemento representa um grupo) e a cada passo, um grupo ou elemento é ligado a outro de acordo com sua similaridade, até o último passo, onde é formado um grupo único com todos os elementos.</a:t>
            </a:r>
          </a:p>
          <a:p>
            <a:pPr>
              <a:defRPr/>
            </a:pPr>
            <a:endParaRPr lang="pt-BR" dirty="0"/>
          </a:p>
          <a:p>
            <a:pPr>
              <a:defRPr/>
            </a:pPr>
            <a:endParaRPr lang="pt-BR" dirty="0"/>
          </a:p>
          <a:p>
            <a:pPr>
              <a:defRPr/>
            </a:pPr>
            <a:endParaRPr lang="pt-BR" dirty="0"/>
          </a:p>
          <a:p>
            <a:pPr marL="342900" indent="-342900">
              <a:defRPr/>
            </a:pPr>
            <a:r>
              <a:rPr lang="pt-BR" dirty="0"/>
              <a:t>Método de ligação </a:t>
            </a:r>
            <a:r>
              <a:rPr lang="pt-BR" dirty="0">
                <a:solidFill>
                  <a:srgbClr val="FF0000"/>
                </a:solidFill>
              </a:rPr>
              <a:t>média</a:t>
            </a:r>
            <a:endParaRPr lang="pt-BR" dirty="0"/>
          </a:p>
        </p:txBody>
      </p:sp>
      <p:pic>
        <p:nvPicPr>
          <p:cNvPr id="25605" name="Picture 8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26" r="52232" b="52235"/>
          <a:stretch>
            <a:fillRect/>
          </a:stretch>
        </p:blipFill>
        <p:spPr bwMode="auto">
          <a:xfrm>
            <a:off x="5907088" y="2325688"/>
            <a:ext cx="2571750" cy="2163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2" name="Tabela 11"/>
          <p:cNvGraphicFramePr>
            <a:graphicFrameLocks noGrp="1"/>
          </p:cNvGraphicFramePr>
          <p:nvPr/>
        </p:nvGraphicFramePr>
        <p:xfrm>
          <a:off x="1808163" y="4386263"/>
          <a:ext cx="3352800" cy="1524000"/>
        </p:xfrm>
        <a:graphic>
          <a:graphicData uri="http://schemas.openxmlformats.org/drawingml/2006/table">
            <a:tbl>
              <a:tblPr/>
              <a:tblGrid>
                <a:gridCol w="4191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endParaRPr lang="pt-BR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B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C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D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F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G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B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0,336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C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0,310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0,215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1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1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D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0,531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0,313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0,224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1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0,520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0,210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0,412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0,424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1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F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0,370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0,418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0,206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0,335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0,618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G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0,841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0,561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0,541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0,320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0,559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0,640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H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0,427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0,756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0,658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0,871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0,947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0,573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1,191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25683" name="CaixaDeTexto 12"/>
          <p:cNvSpPr txBox="1">
            <a:spLocks noChangeArrowheads="1"/>
          </p:cNvSpPr>
          <p:nvPr/>
        </p:nvSpPr>
        <p:spPr bwMode="auto">
          <a:xfrm>
            <a:off x="2214563" y="3929063"/>
            <a:ext cx="2201862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pt-BR" altLang="pt-BR" sz="1400"/>
              <a:t>Distância Euclidiana</a:t>
            </a:r>
          </a:p>
        </p:txBody>
      </p:sp>
      <p:graphicFrame>
        <p:nvGraphicFramePr>
          <p:cNvPr id="14" name="Tabela 13"/>
          <p:cNvGraphicFramePr>
            <a:graphicFrameLocks noGrp="1"/>
          </p:cNvGraphicFramePr>
          <p:nvPr/>
        </p:nvGraphicFramePr>
        <p:xfrm>
          <a:off x="214313" y="4000500"/>
          <a:ext cx="1428751" cy="1935294"/>
        </p:xfrm>
        <a:graphic>
          <a:graphicData uri="http://schemas.openxmlformats.org/drawingml/2006/table">
            <a:tbl>
              <a:tblPr/>
              <a:tblGrid>
                <a:gridCol w="31937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5468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5468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228414"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1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X</a:t>
                      </a:r>
                      <a:r>
                        <a:rPr lang="pt-BR" sz="1400" b="0" i="0" u="none" strike="noStrike" baseline="-25000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1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X</a:t>
                      </a:r>
                      <a:r>
                        <a:rPr lang="pt-BR" sz="1400" b="0" i="0" u="none" strike="noStrike" baseline="-25000" dirty="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1334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0,58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0,80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1334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B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0,31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0,60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1334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C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0,50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0,50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1334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D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0,40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0,30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1334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0,10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0,60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1334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F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0,70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0,45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1334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G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0,20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0,05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21334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H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0,98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0,95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</a:tbl>
          </a:graphicData>
        </a:graphic>
      </p:graphicFrame>
      <p:sp>
        <p:nvSpPr>
          <p:cNvPr id="25719" name="Elipse 14"/>
          <p:cNvSpPr>
            <a:spLocks noChangeArrowheads="1"/>
          </p:cNvSpPr>
          <p:nvPr/>
        </p:nvSpPr>
        <p:spPr bwMode="auto">
          <a:xfrm rot="872208">
            <a:off x="7192963" y="3082925"/>
            <a:ext cx="642937" cy="333375"/>
          </a:xfrm>
          <a:prstGeom prst="ellipse">
            <a:avLst/>
          </a:prstGeom>
          <a:noFill/>
          <a:ln w="127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pt-BR" altLang="pt-BR" sz="1600"/>
          </a:p>
        </p:txBody>
      </p:sp>
      <p:sp>
        <p:nvSpPr>
          <p:cNvPr id="25720" name="Elipse 15"/>
          <p:cNvSpPr>
            <a:spLocks noChangeArrowheads="1"/>
          </p:cNvSpPr>
          <p:nvPr/>
        </p:nvSpPr>
        <p:spPr bwMode="auto">
          <a:xfrm>
            <a:off x="6384925" y="2886075"/>
            <a:ext cx="642938" cy="333375"/>
          </a:xfrm>
          <a:prstGeom prst="ellipse">
            <a:avLst/>
          </a:prstGeom>
          <a:noFill/>
          <a:ln w="127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pt-BR" altLang="pt-BR" sz="1600"/>
          </a:p>
        </p:txBody>
      </p:sp>
      <p:sp>
        <p:nvSpPr>
          <p:cNvPr id="18" name="Elipse 17"/>
          <p:cNvSpPr>
            <a:spLocks noChangeArrowheads="1"/>
          </p:cNvSpPr>
          <p:nvPr/>
        </p:nvSpPr>
        <p:spPr bwMode="auto">
          <a:xfrm rot="-1907452">
            <a:off x="6977063" y="3006725"/>
            <a:ext cx="914400" cy="715963"/>
          </a:xfrm>
          <a:prstGeom prst="ellipse">
            <a:avLst/>
          </a:prstGeom>
          <a:noFill/>
          <a:ln w="127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pt-BR" altLang="pt-BR" sz="1600"/>
          </a:p>
        </p:txBody>
      </p:sp>
      <p:sp>
        <p:nvSpPr>
          <p:cNvPr id="19" name="Elipse 18"/>
          <p:cNvSpPr>
            <a:spLocks noChangeArrowheads="1"/>
          </p:cNvSpPr>
          <p:nvPr/>
        </p:nvSpPr>
        <p:spPr bwMode="auto">
          <a:xfrm rot="-4334448">
            <a:off x="6664325" y="2416176"/>
            <a:ext cx="981075" cy="1657350"/>
          </a:xfrm>
          <a:prstGeom prst="ellipse">
            <a:avLst/>
          </a:prstGeom>
          <a:noFill/>
          <a:ln w="127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pt-BR" altLang="pt-BR" sz="1600"/>
          </a:p>
        </p:txBody>
      </p:sp>
      <p:sp>
        <p:nvSpPr>
          <p:cNvPr id="20" name="Elipse 19"/>
          <p:cNvSpPr>
            <a:spLocks noChangeArrowheads="1"/>
          </p:cNvSpPr>
          <p:nvPr/>
        </p:nvSpPr>
        <p:spPr bwMode="auto">
          <a:xfrm rot="-4334448">
            <a:off x="6577013" y="2324100"/>
            <a:ext cx="1176337" cy="1751013"/>
          </a:xfrm>
          <a:prstGeom prst="ellipse">
            <a:avLst/>
          </a:prstGeom>
          <a:noFill/>
          <a:ln w="127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pt-BR" altLang="pt-BR" sz="1600"/>
          </a:p>
        </p:txBody>
      </p:sp>
      <p:sp>
        <p:nvSpPr>
          <p:cNvPr id="21" name="Elipse 20"/>
          <p:cNvSpPr>
            <a:spLocks noChangeArrowheads="1"/>
          </p:cNvSpPr>
          <p:nvPr/>
        </p:nvSpPr>
        <p:spPr bwMode="auto">
          <a:xfrm rot="-4334448">
            <a:off x="6285706" y="2378870"/>
            <a:ext cx="1692275" cy="1858962"/>
          </a:xfrm>
          <a:prstGeom prst="ellipse">
            <a:avLst/>
          </a:prstGeom>
          <a:noFill/>
          <a:ln w="127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pt-BR" altLang="pt-BR" sz="1600"/>
          </a:p>
        </p:txBody>
      </p:sp>
      <p:sp>
        <p:nvSpPr>
          <p:cNvPr id="22" name="Elipse 21"/>
          <p:cNvSpPr>
            <a:spLocks noChangeArrowheads="1"/>
          </p:cNvSpPr>
          <p:nvPr/>
        </p:nvSpPr>
        <p:spPr bwMode="auto">
          <a:xfrm rot="817680">
            <a:off x="6099175" y="1990725"/>
            <a:ext cx="2530475" cy="2287588"/>
          </a:xfrm>
          <a:prstGeom prst="ellipse">
            <a:avLst/>
          </a:prstGeom>
          <a:noFill/>
          <a:ln w="127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pt-BR" altLang="pt-BR" sz="1600"/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8FFC5DF-3332-4C20-A0F9-50A4C16E7DA3}" type="slidenum">
              <a:rPr lang="pt-BR"/>
              <a:pPr>
                <a:defRPr/>
              </a:pPr>
              <a:t>30</a:t>
            </a:fld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  <p:bldP spid="21" grpId="0" animBg="1"/>
      <p:bldP spid="22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ítulo 5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pt-BR" dirty="0"/>
              <a:t>Método Hierárquico por Aglomeração no R</a:t>
            </a:r>
          </a:p>
        </p:txBody>
      </p:sp>
      <p:sp>
        <p:nvSpPr>
          <p:cNvPr id="26627" name="Text Box 4"/>
          <p:cNvSpPr txBox="1">
            <a:spLocks noChangeArrowheads="1"/>
          </p:cNvSpPr>
          <p:nvPr/>
        </p:nvSpPr>
        <p:spPr bwMode="auto">
          <a:xfrm>
            <a:off x="2411760" y="1556792"/>
            <a:ext cx="6660232" cy="28623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93663" indent="-93663"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 marL="0" indent="0" eaLnBrk="1" hangingPunct="1">
              <a:spcBef>
                <a:spcPct val="0"/>
              </a:spcBef>
              <a:buNone/>
            </a:pPr>
            <a:r>
              <a:rPr lang="pt-BR" altLang="pt-BR" sz="1200" dirty="0">
                <a:latin typeface="Arial" panose="020B0604020202020204" pitchFamily="34" charset="0"/>
                <a:cs typeface="Arial" panose="020B0604020202020204" pitchFamily="34" charset="0"/>
              </a:rPr>
              <a:t>x1&lt;-c(0.58,0.31,0.5,0.4,0.1,0.7,0.2,0.98)	</a:t>
            </a:r>
          </a:p>
          <a:p>
            <a:pPr marL="0" indent="0" eaLnBrk="1" hangingPunct="1">
              <a:spcBef>
                <a:spcPct val="0"/>
              </a:spcBef>
              <a:buNone/>
            </a:pPr>
            <a:r>
              <a:rPr lang="pt-BR" altLang="pt-BR" sz="1200" dirty="0">
                <a:latin typeface="Arial" panose="020B0604020202020204" pitchFamily="34" charset="0"/>
                <a:cs typeface="Arial" panose="020B0604020202020204" pitchFamily="34" charset="0"/>
              </a:rPr>
              <a:t>x2&lt;-c(0.8,0.6,0.5,0.3,0.6,0.45,0.05,0.95)</a:t>
            </a:r>
          </a:p>
          <a:p>
            <a:pPr marL="0" indent="0" eaLnBrk="1" hangingPunct="1">
              <a:spcBef>
                <a:spcPct val="0"/>
              </a:spcBef>
              <a:buNone/>
            </a:pPr>
            <a:r>
              <a:rPr lang="pt-BR" altLang="pt-BR" sz="1200" dirty="0">
                <a:latin typeface="Arial" panose="020B0604020202020204" pitchFamily="34" charset="0"/>
                <a:cs typeface="Arial" panose="020B0604020202020204" pitchFamily="34" charset="0"/>
              </a:rPr>
              <a:t>data&lt;-</a:t>
            </a:r>
            <a:r>
              <a:rPr lang="pt-BR" altLang="pt-BR" sz="1200" dirty="0" err="1">
                <a:latin typeface="Arial" panose="020B0604020202020204" pitchFamily="34" charset="0"/>
                <a:cs typeface="Arial" panose="020B0604020202020204" pitchFamily="34" charset="0"/>
              </a:rPr>
              <a:t>cbind</a:t>
            </a:r>
            <a:r>
              <a:rPr lang="pt-BR" altLang="pt-BR" sz="1200" dirty="0">
                <a:latin typeface="Arial" panose="020B0604020202020204" pitchFamily="34" charset="0"/>
                <a:cs typeface="Arial" panose="020B0604020202020204" pitchFamily="34" charset="0"/>
              </a:rPr>
              <a:t>(x1,x2)</a:t>
            </a:r>
          </a:p>
          <a:p>
            <a:pPr marL="0" indent="0" eaLnBrk="1" hangingPunct="1">
              <a:spcBef>
                <a:spcPct val="0"/>
              </a:spcBef>
              <a:buNone/>
            </a:pPr>
            <a:r>
              <a:rPr lang="pt-BR" altLang="pt-BR" sz="1200" dirty="0" err="1">
                <a:latin typeface="Arial" panose="020B0604020202020204" pitchFamily="34" charset="0"/>
                <a:cs typeface="Arial" panose="020B0604020202020204" pitchFamily="34" charset="0"/>
              </a:rPr>
              <a:t>rownames</a:t>
            </a:r>
            <a:r>
              <a:rPr lang="pt-BR" altLang="pt-BR" sz="1200" dirty="0">
                <a:latin typeface="Arial" panose="020B0604020202020204" pitchFamily="34" charset="0"/>
                <a:cs typeface="Arial" panose="020B0604020202020204" pitchFamily="34" charset="0"/>
              </a:rPr>
              <a:t>(data)&lt;-c("A","B","C","D","E","F","G","H")</a:t>
            </a:r>
          </a:p>
          <a:p>
            <a:pPr marL="0" indent="0" eaLnBrk="1" hangingPunct="1">
              <a:spcBef>
                <a:spcPct val="0"/>
              </a:spcBef>
              <a:buNone/>
            </a:pPr>
            <a:r>
              <a:rPr lang="pt-BR" altLang="pt-BR" sz="1200" dirty="0">
                <a:latin typeface="Arial" panose="020B0604020202020204" pitchFamily="34" charset="0"/>
                <a:cs typeface="Arial" panose="020B0604020202020204" pitchFamily="34" charset="0"/>
              </a:rPr>
              <a:t>d&lt;-</a:t>
            </a:r>
            <a:r>
              <a:rPr lang="pt-BR" altLang="pt-BR" sz="1200" dirty="0" err="1">
                <a:latin typeface="Arial" panose="020B0604020202020204" pitchFamily="34" charset="0"/>
                <a:cs typeface="Arial" panose="020B0604020202020204" pitchFamily="34" charset="0"/>
              </a:rPr>
              <a:t>dist</a:t>
            </a:r>
            <a:r>
              <a:rPr lang="pt-BR" altLang="pt-BR" sz="12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pt-BR" altLang="pt-BR" sz="1200" dirty="0" err="1">
                <a:latin typeface="Arial" panose="020B0604020202020204" pitchFamily="34" charset="0"/>
                <a:cs typeface="Arial" panose="020B0604020202020204" pitchFamily="34" charset="0"/>
              </a:rPr>
              <a:t>data,method</a:t>
            </a:r>
            <a:r>
              <a:rPr lang="pt-BR" altLang="pt-BR" sz="1200" dirty="0">
                <a:latin typeface="Arial" panose="020B0604020202020204" pitchFamily="34" charset="0"/>
                <a:cs typeface="Arial" panose="020B0604020202020204" pitchFamily="34" charset="0"/>
              </a:rPr>
              <a:t>="</a:t>
            </a:r>
            <a:r>
              <a:rPr lang="pt-BR" altLang="pt-BR" sz="1200" dirty="0" err="1">
                <a:latin typeface="Arial" panose="020B0604020202020204" pitchFamily="34" charset="0"/>
                <a:cs typeface="Arial" panose="020B0604020202020204" pitchFamily="34" charset="0"/>
              </a:rPr>
              <a:t>euclidian</a:t>
            </a:r>
            <a:r>
              <a:rPr lang="pt-BR" altLang="pt-BR" sz="1200" dirty="0">
                <a:latin typeface="Arial" panose="020B0604020202020204" pitchFamily="34" charset="0"/>
                <a:cs typeface="Arial" panose="020B0604020202020204" pitchFamily="34" charset="0"/>
              </a:rPr>
              <a:t>")</a:t>
            </a:r>
          </a:p>
          <a:p>
            <a:pPr marL="0" indent="0" eaLnBrk="1" hangingPunct="1">
              <a:spcBef>
                <a:spcPct val="0"/>
              </a:spcBef>
              <a:buNone/>
            </a:pPr>
            <a:r>
              <a:rPr lang="pt-BR" altLang="pt-BR" sz="1200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</a:p>
          <a:p>
            <a:pPr marL="0" indent="0" eaLnBrk="1" hangingPunct="1">
              <a:spcBef>
                <a:spcPct val="0"/>
              </a:spcBef>
              <a:buNone/>
            </a:pPr>
            <a:endParaRPr lang="pt-BR" altLang="pt-BR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eaLnBrk="1" hangingPunct="1">
              <a:spcBef>
                <a:spcPct val="0"/>
              </a:spcBef>
              <a:buNone/>
            </a:pPr>
            <a:r>
              <a:rPr lang="pt-BR" altLang="pt-BR" sz="1200" dirty="0">
                <a:latin typeface="Arial" panose="020B0604020202020204" pitchFamily="34" charset="0"/>
                <a:cs typeface="Arial" panose="020B0604020202020204" pitchFamily="34" charset="0"/>
              </a:rPr>
              <a:t>    A	B	C	D	E	F	G</a:t>
            </a:r>
          </a:p>
          <a:p>
            <a:pPr marL="0" indent="0" eaLnBrk="1" hangingPunct="1">
              <a:spcBef>
                <a:spcPct val="0"/>
              </a:spcBef>
              <a:buNone/>
            </a:pPr>
            <a:r>
              <a:rPr lang="pt-BR" altLang="pt-BR" sz="1200" dirty="0">
                <a:latin typeface="Arial" panose="020B0604020202020204" pitchFamily="34" charset="0"/>
                <a:cs typeface="Arial" panose="020B0604020202020204" pitchFamily="34" charset="0"/>
              </a:rPr>
              <a:t>B 0.3360060                                                            </a:t>
            </a:r>
          </a:p>
          <a:p>
            <a:pPr marL="0" indent="0" eaLnBrk="1" hangingPunct="1">
              <a:spcBef>
                <a:spcPct val="0"/>
              </a:spcBef>
              <a:buNone/>
            </a:pPr>
            <a:r>
              <a:rPr lang="pt-BR" altLang="pt-BR" sz="1200" dirty="0">
                <a:latin typeface="Arial" panose="020B0604020202020204" pitchFamily="34" charset="0"/>
                <a:cs typeface="Arial" panose="020B0604020202020204" pitchFamily="34" charset="0"/>
              </a:rPr>
              <a:t>C 0.3104835	0.2147091                                                  </a:t>
            </a:r>
          </a:p>
          <a:p>
            <a:pPr marL="0" indent="0" eaLnBrk="1" hangingPunct="1">
              <a:spcBef>
                <a:spcPct val="0"/>
              </a:spcBef>
              <a:buNone/>
            </a:pPr>
            <a:r>
              <a:rPr lang="pt-BR" altLang="pt-BR" sz="1200" dirty="0">
                <a:latin typeface="Arial" panose="020B0604020202020204" pitchFamily="34" charset="0"/>
                <a:cs typeface="Arial" panose="020B0604020202020204" pitchFamily="34" charset="0"/>
              </a:rPr>
              <a:t>D 0.5314132	0.3132092	0.2236068                                        </a:t>
            </a:r>
          </a:p>
          <a:p>
            <a:pPr marL="0" indent="0" eaLnBrk="1" hangingPunct="1">
              <a:spcBef>
                <a:spcPct val="0"/>
              </a:spcBef>
              <a:buNone/>
            </a:pPr>
            <a:r>
              <a:rPr lang="pt-BR" altLang="pt-BR" sz="1200" dirty="0">
                <a:latin typeface="Arial" panose="020B0604020202020204" pitchFamily="34" charset="0"/>
                <a:cs typeface="Arial" panose="020B0604020202020204" pitchFamily="34" charset="0"/>
              </a:rPr>
              <a:t>E 0.5200000	0.2100000	0.4123106	0.4242641                              </a:t>
            </a:r>
          </a:p>
          <a:p>
            <a:pPr marL="0" indent="0" eaLnBrk="1" hangingPunct="1">
              <a:spcBef>
                <a:spcPct val="0"/>
              </a:spcBef>
              <a:buNone/>
            </a:pPr>
            <a:r>
              <a:rPr lang="pt-BR" altLang="pt-BR" sz="1200" dirty="0">
                <a:latin typeface="Arial" panose="020B0604020202020204" pitchFamily="34" charset="0"/>
                <a:cs typeface="Arial" panose="020B0604020202020204" pitchFamily="34" charset="0"/>
              </a:rPr>
              <a:t>F 0.3700000	0.4178516	0.2061553	0.3354102	0.6184658                    </a:t>
            </a:r>
          </a:p>
          <a:p>
            <a:pPr marL="0" indent="0" eaLnBrk="1" hangingPunct="1">
              <a:spcBef>
                <a:spcPct val="0"/>
              </a:spcBef>
              <a:buNone/>
            </a:pPr>
            <a:r>
              <a:rPr lang="pt-BR" altLang="pt-BR" sz="1200" dirty="0">
                <a:latin typeface="Arial" panose="020B0604020202020204" pitchFamily="34" charset="0"/>
                <a:cs typeface="Arial" panose="020B0604020202020204" pitchFamily="34" charset="0"/>
              </a:rPr>
              <a:t>G 0.8407735	0.5608921	0.5408327	0.3201562	0.5590170	0.6403124          </a:t>
            </a:r>
          </a:p>
          <a:p>
            <a:pPr marL="0" indent="0" eaLnBrk="1" hangingPunct="1">
              <a:spcBef>
                <a:spcPct val="0"/>
              </a:spcBef>
              <a:buNone/>
            </a:pPr>
            <a:r>
              <a:rPr lang="pt-BR" altLang="pt-BR" sz="1200" dirty="0">
                <a:latin typeface="Arial" panose="020B0604020202020204" pitchFamily="34" charset="0"/>
                <a:cs typeface="Arial" panose="020B0604020202020204" pitchFamily="34" charset="0"/>
              </a:rPr>
              <a:t>H 0.4272002	0.7559100	0.6579514	0.8711487	0.9470480	0.5730620	1.1909660</a:t>
            </a:r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6354C2A-86F2-4B39-BB2E-91D21F3891EB}" type="slidenum">
              <a:rPr lang="pt-BR"/>
              <a:pPr>
                <a:defRPr/>
              </a:pPr>
              <a:t>31</a:t>
            </a:fld>
            <a:endParaRPr lang="pt-BR"/>
          </a:p>
        </p:txBody>
      </p:sp>
      <p:graphicFrame>
        <p:nvGraphicFramePr>
          <p:cNvPr id="5" name="Tabe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7623582"/>
              </p:ext>
            </p:extLst>
          </p:nvPr>
        </p:nvGraphicFramePr>
        <p:xfrm>
          <a:off x="755576" y="1583691"/>
          <a:ext cx="1428751" cy="1935294"/>
        </p:xfrm>
        <a:graphic>
          <a:graphicData uri="http://schemas.openxmlformats.org/drawingml/2006/table">
            <a:tbl>
              <a:tblPr/>
              <a:tblGrid>
                <a:gridCol w="31937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5468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5468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228414"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1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X</a:t>
                      </a:r>
                      <a:r>
                        <a:rPr lang="pt-BR" sz="1400" b="0" i="0" u="none" strike="noStrike" baseline="-25000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1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X</a:t>
                      </a:r>
                      <a:r>
                        <a:rPr lang="pt-BR" sz="1400" b="0" i="0" u="none" strike="noStrike" baseline="-25000" dirty="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1334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0,58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0,80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1334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B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0,31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0,60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1334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C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0,50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0,50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1334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D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0,40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0,30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1334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0,10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0,60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1334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F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0,70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0,45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1334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G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0,20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0,05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21334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H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0,98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0,95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ítulo 5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pt-BR" dirty="0"/>
              <a:t>Método Hierárquico por Aglomeração no R</a:t>
            </a:r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DB86405-4B04-4AF7-A4B2-8AF7E853422F}" type="slidenum">
              <a:rPr lang="pt-BR"/>
              <a:pPr>
                <a:defRPr/>
              </a:pPr>
              <a:t>32</a:t>
            </a:fld>
            <a:endParaRPr lang="pt-BR"/>
          </a:p>
        </p:txBody>
      </p:sp>
      <p:sp>
        <p:nvSpPr>
          <p:cNvPr id="3" name="Retângulo 2"/>
          <p:cNvSpPr/>
          <p:nvPr/>
        </p:nvSpPr>
        <p:spPr>
          <a:xfrm>
            <a:off x="526682" y="1483494"/>
            <a:ext cx="257403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altLang="pt-BR" sz="1200" dirty="0" err="1">
                <a:latin typeface="Arial" panose="020B0604020202020204" pitchFamily="34" charset="0"/>
                <a:cs typeface="Arial" panose="020B0604020202020204" pitchFamily="34" charset="0"/>
              </a:rPr>
              <a:t>fit</a:t>
            </a:r>
            <a:r>
              <a:rPr lang="pt-BR" altLang="pt-BR" sz="1200" dirty="0">
                <a:latin typeface="Arial" panose="020B0604020202020204" pitchFamily="34" charset="0"/>
                <a:cs typeface="Arial" panose="020B0604020202020204" pitchFamily="34" charset="0"/>
              </a:rPr>
              <a:t>&lt;-</a:t>
            </a:r>
            <a:r>
              <a:rPr lang="pt-BR" altLang="pt-BR" sz="1200" dirty="0" err="1">
                <a:latin typeface="Arial" panose="020B0604020202020204" pitchFamily="34" charset="0"/>
                <a:cs typeface="Arial" panose="020B0604020202020204" pitchFamily="34" charset="0"/>
              </a:rPr>
              <a:t>hclust</a:t>
            </a:r>
            <a:r>
              <a:rPr lang="pt-BR" altLang="pt-BR" sz="12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pt-BR" altLang="pt-BR" sz="1200" dirty="0" err="1">
                <a:latin typeface="Arial" panose="020B0604020202020204" pitchFamily="34" charset="0"/>
                <a:cs typeface="Arial" panose="020B0604020202020204" pitchFamily="34" charset="0"/>
              </a:rPr>
              <a:t>d,method</a:t>
            </a:r>
            <a:r>
              <a:rPr lang="pt-BR" altLang="pt-BR" sz="1200" dirty="0">
                <a:latin typeface="Arial" panose="020B0604020202020204" pitchFamily="34" charset="0"/>
                <a:cs typeface="Arial" panose="020B0604020202020204" pitchFamily="34" charset="0"/>
              </a:rPr>
              <a:t>="single")</a:t>
            </a:r>
          </a:p>
          <a:p>
            <a:r>
              <a:rPr lang="pt-BR" altLang="pt-BR" sz="1200" dirty="0" err="1">
                <a:latin typeface="Arial" panose="020B0604020202020204" pitchFamily="34" charset="0"/>
                <a:cs typeface="Arial" panose="020B0604020202020204" pitchFamily="34" charset="0"/>
              </a:rPr>
              <a:t>plot</a:t>
            </a:r>
            <a:r>
              <a:rPr lang="pt-BR" altLang="pt-BR" sz="12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pt-BR" altLang="pt-BR" sz="1200" dirty="0" err="1">
                <a:latin typeface="Arial" panose="020B0604020202020204" pitchFamily="34" charset="0"/>
                <a:cs typeface="Arial" panose="020B0604020202020204" pitchFamily="34" charset="0"/>
              </a:rPr>
              <a:t>as.dendrogram</a:t>
            </a:r>
            <a:r>
              <a:rPr lang="pt-BR" altLang="pt-BR" sz="12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pt-BR" altLang="pt-BR" sz="1200" dirty="0" err="1">
                <a:latin typeface="Arial" panose="020B0604020202020204" pitchFamily="34" charset="0"/>
                <a:cs typeface="Arial" panose="020B0604020202020204" pitchFamily="34" charset="0"/>
              </a:rPr>
              <a:t>fit</a:t>
            </a:r>
            <a:r>
              <a:rPr lang="pt-BR" altLang="pt-BR" sz="1200" dirty="0">
                <a:latin typeface="Arial" panose="020B0604020202020204" pitchFamily="34" charset="0"/>
                <a:cs typeface="Arial" panose="020B0604020202020204" pitchFamily="34" charset="0"/>
              </a:rPr>
              <a:t>),</a:t>
            </a:r>
            <a:r>
              <a:rPr lang="pt-BR" altLang="pt-BR" sz="1200" dirty="0" err="1">
                <a:latin typeface="Arial" panose="020B0604020202020204" pitchFamily="34" charset="0"/>
                <a:cs typeface="Arial" panose="020B0604020202020204" pitchFamily="34" charset="0"/>
              </a:rPr>
              <a:t>ylab</a:t>
            </a:r>
            <a:r>
              <a:rPr lang="pt-BR" altLang="pt-BR" sz="1200" dirty="0">
                <a:latin typeface="Arial" panose="020B0604020202020204" pitchFamily="34" charset="0"/>
                <a:cs typeface="Arial" panose="020B0604020202020204" pitchFamily="34" charset="0"/>
              </a:rPr>
              <a:t>="</a:t>
            </a:r>
            <a:r>
              <a:rPr lang="pt-BR" altLang="pt-BR" sz="1200" dirty="0" err="1">
                <a:latin typeface="Arial" panose="020B0604020202020204" pitchFamily="34" charset="0"/>
                <a:cs typeface="Arial" panose="020B0604020202020204" pitchFamily="34" charset="0"/>
              </a:rPr>
              <a:t>dist</a:t>
            </a:r>
            <a:r>
              <a:rPr lang="pt-BR" altLang="pt-BR" sz="1200" dirty="0">
                <a:latin typeface="Arial" panose="020B0604020202020204" pitchFamily="34" charset="0"/>
                <a:cs typeface="Arial" panose="020B0604020202020204" pitchFamily="34" charset="0"/>
              </a:rPr>
              <a:t>")</a:t>
            </a:r>
          </a:p>
        </p:txBody>
      </p:sp>
      <p:sp>
        <p:nvSpPr>
          <p:cNvPr id="7" name="Retângulo 6"/>
          <p:cNvSpPr/>
          <p:nvPr/>
        </p:nvSpPr>
        <p:spPr>
          <a:xfrm>
            <a:off x="4692650" y="1483494"/>
            <a:ext cx="257403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altLang="pt-BR" sz="1200" dirty="0" err="1">
                <a:latin typeface="Arial" panose="020B0604020202020204" pitchFamily="34" charset="0"/>
                <a:cs typeface="Arial" panose="020B0604020202020204" pitchFamily="34" charset="0"/>
              </a:rPr>
              <a:t>fit</a:t>
            </a:r>
            <a:r>
              <a:rPr lang="pt-BR" altLang="pt-BR" sz="1200" dirty="0">
                <a:latin typeface="Arial" panose="020B0604020202020204" pitchFamily="34" charset="0"/>
                <a:cs typeface="Arial" panose="020B0604020202020204" pitchFamily="34" charset="0"/>
              </a:rPr>
              <a:t>&lt;-</a:t>
            </a:r>
            <a:r>
              <a:rPr lang="pt-BR" altLang="pt-BR" sz="1200" dirty="0" err="1">
                <a:latin typeface="Arial" panose="020B0604020202020204" pitchFamily="34" charset="0"/>
                <a:cs typeface="Arial" panose="020B0604020202020204" pitchFamily="34" charset="0"/>
              </a:rPr>
              <a:t>hclust</a:t>
            </a:r>
            <a:r>
              <a:rPr lang="pt-BR" altLang="pt-BR" sz="12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pt-BR" altLang="pt-BR" sz="1200" dirty="0" err="1">
                <a:latin typeface="Arial" panose="020B0604020202020204" pitchFamily="34" charset="0"/>
                <a:cs typeface="Arial" panose="020B0604020202020204" pitchFamily="34" charset="0"/>
              </a:rPr>
              <a:t>d,method</a:t>
            </a:r>
            <a:r>
              <a:rPr lang="pt-BR" altLang="pt-BR" sz="1200" dirty="0">
                <a:latin typeface="Arial" panose="020B0604020202020204" pitchFamily="34" charset="0"/>
                <a:cs typeface="Arial" panose="020B0604020202020204" pitchFamily="34" charset="0"/>
              </a:rPr>
              <a:t>="complete")</a:t>
            </a:r>
          </a:p>
          <a:p>
            <a:r>
              <a:rPr lang="pt-BR" altLang="pt-BR" sz="1200" dirty="0" err="1">
                <a:latin typeface="Arial" panose="020B0604020202020204" pitchFamily="34" charset="0"/>
                <a:cs typeface="Arial" panose="020B0604020202020204" pitchFamily="34" charset="0"/>
              </a:rPr>
              <a:t>plot</a:t>
            </a:r>
            <a:r>
              <a:rPr lang="pt-BR" altLang="pt-BR" sz="12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pt-BR" altLang="pt-BR" sz="1200" dirty="0" err="1">
                <a:latin typeface="Arial" panose="020B0604020202020204" pitchFamily="34" charset="0"/>
                <a:cs typeface="Arial" panose="020B0604020202020204" pitchFamily="34" charset="0"/>
              </a:rPr>
              <a:t>as.dendrogram</a:t>
            </a:r>
            <a:r>
              <a:rPr lang="pt-BR" altLang="pt-BR" sz="12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pt-BR" altLang="pt-BR" sz="1200" dirty="0" err="1">
                <a:latin typeface="Arial" panose="020B0604020202020204" pitchFamily="34" charset="0"/>
                <a:cs typeface="Arial" panose="020B0604020202020204" pitchFamily="34" charset="0"/>
              </a:rPr>
              <a:t>fit</a:t>
            </a:r>
            <a:r>
              <a:rPr lang="pt-BR" altLang="pt-BR" sz="1200" dirty="0">
                <a:latin typeface="Arial" panose="020B0604020202020204" pitchFamily="34" charset="0"/>
                <a:cs typeface="Arial" panose="020B0604020202020204" pitchFamily="34" charset="0"/>
              </a:rPr>
              <a:t>),</a:t>
            </a:r>
            <a:r>
              <a:rPr lang="pt-BR" altLang="pt-BR" sz="1200" dirty="0" err="1">
                <a:latin typeface="Arial" panose="020B0604020202020204" pitchFamily="34" charset="0"/>
                <a:cs typeface="Arial" panose="020B0604020202020204" pitchFamily="34" charset="0"/>
              </a:rPr>
              <a:t>ylab</a:t>
            </a:r>
            <a:r>
              <a:rPr lang="pt-BR" altLang="pt-BR" sz="1200" dirty="0">
                <a:latin typeface="Arial" panose="020B0604020202020204" pitchFamily="34" charset="0"/>
                <a:cs typeface="Arial" panose="020B0604020202020204" pitchFamily="34" charset="0"/>
              </a:rPr>
              <a:t>="</a:t>
            </a:r>
            <a:r>
              <a:rPr lang="pt-BR" altLang="pt-BR" sz="1200" dirty="0" err="1">
                <a:latin typeface="Arial" panose="020B0604020202020204" pitchFamily="34" charset="0"/>
                <a:cs typeface="Arial" panose="020B0604020202020204" pitchFamily="34" charset="0"/>
              </a:rPr>
              <a:t>dist</a:t>
            </a:r>
            <a:r>
              <a:rPr lang="pt-BR" altLang="pt-BR" sz="1200" dirty="0">
                <a:latin typeface="Arial" panose="020B0604020202020204" pitchFamily="34" charset="0"/>
                <a:cs typeface="Arial" panose="020B0604020202020204" pitchFamily="34" charset="0"/>
              </a:rPr>
              <a:t>")</a:t>
            </a:r>
          </a:p>
        </p:txBody>
      </p:sp>
      <p:pic>
        <p:nvPicPr>
          <p:cNvPr id="1024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2405853"/>
            <a:ext cx="4194000" cy="32553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6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2650" y="2405853"/>
            <a:ext cx="4194000" cy="32553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ítulo 5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pt-BR" dirty="0"/>
              <a:t>Método Hierárquico por Aglomeração no R</a:t>
            </a:r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7ADD270-FB6E-4E59-8E4E-4600640C4FDA}" type="slidenum">
              <a:rPr lang="pt-BR"/>
              <a:pPr>
                <a:defRPr/>
              </a:pPr>
              <a:t>33</a:t>
            </a:fld>
            <a:endParaRPr lang="pt-BR"/>
          </a:p>
        </p:txBody>
      </p:sp>
      <p:sp>
        <p:nvSpPr>
          <p:cNvPr id="6" name="Retângulo 5"/>
          <p:cNvSpPr/>
          <p:nvPr/>
        </p:nvSpPr>
        <p:spPr>
          <a:xfrm>
            <a:off x="526682" y="1483494"/>
            <a:ext cx="257403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altLang="pt-BR" sz="1200" dirty="0" err="1">
                <a:latin typeface="Arial" panose="020B0604020202020204" pitchFamily="34" charset="0"/>
                <a:cs typeface="Arial" panose="020B0604020202020204" pitchFamily="34" charset="0"/>
              </a:rPr>
              <a:t>fit</a:t>
            </a:r>
            <a:r>
              <a:rPr lang="pt-BR" altLang="pt-BR" sz="1200" dirty="0">
                <a:latin typeface="Arial" panose="020B0604020202020204" pitchFamily="34" charset="0"/>
                <a:cs typeface="Arial" panose="020B0604020202020204" pitchFamily="34" charset="0"/>
              </a:rPr>
              <a:t>&lt;-</a:t>
            </a:r>
            <a:r>
              <a:rPr lang="pt-BR" altLang="pt-BR" sz="1200" dirty="0" err="1">
                <a:latin typeface="Arial" panose="020B0604020202020204" pitchFamily="34" charset="0"/>
                <a:cs typeface="Arial" panose="020B0604020202020204" pitchFamily="34" charset="0"/>
              </a:rPr>
              <a:t>hclust</a:t>
            </a:r>
            <a:r>
              <a:rPr lang="pt-BR" altLang="pt-BR" sz="12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pt-BR" altLang="pt-BR" sz="1200" dirty="0" err="1">
                <a:latin typeface="Arial" panose="020B0604020202020204" pitchFamily="34" charset="0"/>
                <a:cs typeface="Arial" panose="020B0604020202020204" pitchFamily="34" charset="0"/>
              </a:rPr>
              <a:t>d,method</a:t>
            </a:r>
            <a:r>
              <a:rPr lang="pt-BR" altLang="pt-BR" sz="1200" dirty="0">
                <a:latin typeface="Arial" panose="020B0604020202020204" pitchFamily="34" charset="0"/>
                <a:cs typeface="Arial" panose="020B0604020202020204" pitchFamily="34" charset="0"/>
              </a:rPr>
              <a:t>="</a:t>
            </a:r>
            <a:r>
              <a:rPr lang="pt-BR" altLang="pt-BR" sz="1200" dirty="0" err="1">
                <a:latin typeface="Arial" panose="020B0604020202020204" pitchFamily="34" charset="0"/>
                <a:cs typeface="Arial" panose="020B0604020202020204" pitchFamily="34" charset="0"/>
              </a:rPr>
              <a:t>average</a:t>
            </a:r>
            <a:r>
              <a:rPr lang="pt-BR" altLang="pt-BR" sz="1200" dirty="0">
                <a:latin typeface="Arial" panose="020B0604020202020204" pitchFamily="34" charset="0"/>
                <a:cs typeface="Arial" panose="020B0604020202020204" pitchFamily="34" charset="0"/>
              </a:rPr>
              <a:t>")</a:t>
            </a:r>
          </a:p>
          <a:p>
            <a:r>
              <a:rPr lang="pt-BR" altLang="pt-BR" sz="1200" dirty="0" err="1">
                <a:latin typeface="Arial" panose="020B0604020202020204" pitchFamily="34" charset="0"/>
                <a:cs typeface="Arial" panose="020B0604020202020204" pitchFamily="34" charset="0"/>
              </a:rPr>
              <a:t>plot</a:t>
            </a:r>
            <a:r>
              <a:rPr lang="pt-BR" altLang="pt-BR" sz="12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pt-BR" altLang="pt-BR" sz="1200" dirty="0" err="1">
                <a:latin typeface="Arial" panose="020B0604020202020204" pitchFamily="34" charset="0"/>
                <a:cs typeface="Arial" panose="020B0604020202020204" pitchFamily="34" charset="0"/>
              </a:rPr>
              <a:t>as.dendrogram</a:t>
            </a:r>
            <a:r>
              <a:rPr lang="pt-BR" altLang="pt-BR" sz="12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pt-BR" altLang="pt-BR" sz="1200" dirty="0" err="1">
                <a:latin typeface="Arial" panose="020B0604020202020204" pitchFamily="34" charset="0"/>
                <a:cs typeface="Arial" panose="020B0604020202020204" pitchFamily="34" charset="0"/>
              </a:rPr>
              <a:t>fit</a:t>
            </a:r>
            <a:r>
              <a:rPr lang="pt-BR" altLang="pt-BR" sz="1200" dirty="0">
                <a:latin typeface="Arial" panose="020B0604020202020204" pitchFamily="34" charset="0"/>
                <a:cs typeface="Arial" panose="020B0604020202020204" pitchFamily="34" charset="0"/>
              </a:rPr>
              <a:t>),</a:t>
            </a:r>
            <a:r>
              <a:rPr lang="pt-BR" altLang="pt-BR" sz="1200" dirty="0" err="1">
                <a:latin typeface="Arial" panose="020B0604020202020204" pitchFamily="34" charset="0"/>
                <a:cs typeface="Arial" panose="020B0604020202020204" pitchFamily="34" charset="0"/>
              </a:rPr>
              <a:t>ylab</a:t>
            </a:r>
            <a:r>
              <a:rPr lang="pt-BR" altLang="pt-BR" sz="1200" dirty="0">
                <a:latin typeface="Arial" panose="020B0604020202020204" pitchFamily="34" charset="0"/>
                <a:cs typeface="Arial" panose="020B0604020202020204" pitchFamily="34" charset="0"/>
              </a:rPr>
              <a:t>="</a:t>
            </a:r>
            <a:r>
              <a:rPr lang="pt-BR" altLang="pt-BR" sz="1200" dirty="0" err="1">
                <a:latin typeface="Arial" panose="020B0604020202020204" pitchFamily="34" charset="0"/>
                <a:cs typeface="Arial" panose="020B0604020202020204" pitchFamily="34" charset="0"/>
              </a:rPr>
              <a:t>dist</a:t>
            </a:r>
            <a:r>
              <a:rPr lang="pt-BR" altLang="pt-BR" sz="1200" dirty="0">
                <a:latin typeface="Arial" panose="020B0604020202020204" pitchFamily="34" charset="0"/>
                <a:cs typeface="Arial" panose="020B0604020202020204" pitchFamily="34" charset="0"/>
              </a:rPr>
              <a:t>")</a:t>
            </a:r>
          </a:p>
        </p:txBody>
      </p:sp>
      <p:sp>
        <p:nvSpPr>
          <p:cNvPr id="7" name="Retângulo 6"/>
          <p:cNvSpPr/>
          <p:nvPr/>
        </p:nvSpPr>
        <p:spPr>
          <a:xfrm>
            <a:off x="4692650" y="1483494"/>
            <a:ext cx="257403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altLang="pt-BR" sz="1200" dirty="0" err="1">
                <a:latin typeface="Arial" panose="020B0604020202020204" pitchFamily="34" charset="0"/>
                <a:cs typeface="Arial" panose="020B0604020202020204" pitchFamily="34" charset="0"/>
              </a:rPr>
              <a:t>fit</a:t>
            </a:r>
            <a:r>
              <a:rPr lang="pt-BR" altLang="pt-BR" sz="1200" dirty="0">
                <a:latin typeface="Arial" panose="020B0604020202020204" pitchFamily="34" charset="0"/>
                <a:cs typeface="Arial" panose="020B0604020202020204" pitchFamily="34" charset="0"/>
              </a:rPr>
              <a:t>&lt;-</a:t>
            </a:r>
            <a:r>
              <a:rPr lang="pt-BR" altLang="pt-BR" sz="1200" dirty="0" err="1">
                <a:latin typeface="Arial" panose="020B0604020202020204" pitchFamily="34" charset="0"/>
                <a:cs typeface="Arial" panose="020B0604020202020204" pitchFamily="34" charset="0"/>
              </a:rPr>
              <a:t>hclust</a:t>
            </a:r>
            <a:r>
              <a:rPr lang="pt-BR" altLang="pt-BR" sz="12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pt-BR" altLang="pt-BR" sz="1200" dirty="0" err="1">
                <a:latin typeface="Arial" panose="020B0604020202020204" pitchFamily="34" charset="0"/>
                <a:cs typeface="Arial" panose="020B0604020202020204" pitchFamily="34" charset="0"/>
              </a:rPr>
              <a:t>d,method</a:t>
            </a:r>
            <a:r>
              <a:rPr lang="pt-BR" altLang="pt-BR" sz="1200" dirty="0">
                <a:latin typeface="Arial" panose="020B0604020202020204" pitchFamily="34" charset="0"/>
                <a:cs typeface="Arial" panose="020B0604020202020204" pitchFamily="34" charset="0"/>
              </a:rPr>
              <a:t>="</a:t>
            </a:r>
            <a:r>
              <a:rPr lang="pt-BR" altLang="pt-BR" sz="1200" dirty="0" err="1">
                <a:latin typeface="Arial" panose="020B0604020202020204" pitchFamily="34" charset="0"/>
                <a:cs typeface="Arial" panose="020B0604020202020204" pitchFamily="34" charset="0"/>
              </a:rPr>
              <a:t>median</a:t>
            </a:r>
            <a:r>
              <a:rPr lang="pt-BR" altLang="pt-BR" sz="1200" dirty="0">
                <a:latin typeface="Arial" panose="020B0604020202020204" pitchFamily="34" charset="0"/>
                <a:cs typeface="Arial" panose="020B0604020202020204" pitchFamily="34" charset="0"/>
              </a:rPr>
              <a:t>")</a:t>
            </a:r>
          </a:p>
          <a:p>
            <a:r>
              <a:rPr lang="pt-BR" altLang="pt-BR" sz="1200" dirty="0" err="1">
                <a:latin typeface="Arial" panose="020B0604020202020204" pitchFamily="34" charset="0"/>
                <a:cs typeface="Arial" panose="020B0604020202020204" pitchFamily="34" charset="0"/>
              </a:rPr>
              <a:t>plot</a:t>
            </a:r>
            <a:r>
              <a:rPr lang="pt-BR" altLang="pt-BR" sz="12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pt-BR" altLang="pt-BR" sz="1200" dirty="0" err="1">
                <a:latin typeface="Arial" panose="020B0604020202020204" pitchFamily="34" charset="0"/>
                <a:cs typeface="Arial" panose="020B0604020202020204" pitchFamily="34" charset="0"/>
              </a:rPr>
              <a:t>as.dendrogram</a:t>
            </a:r>
            <a:r>
              <a:rPr lang="pt-BR" altLang="pt-BR" sz="12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pt-BR" altLang="pt-BR" sz="1200" dirty="0" err="1">
                <a:latin typeface="Arial" panose="020B0604020202020204" pitchFamily="34" charset="0"/>
                <a:cs typeface="Arial" panose="020B0604020202020204" pitchFamily="34" charset="0"/>
              </a:rPr>
              <a:t>fit</a:t>
            </a:r>
            <a:r>
              <a:rPr lang="pt-BR" altLang="pt-BR" sz="1200" dirty="0">
                <a:latin typeface="Arial" panose="020B0604020202020204" pitchFamily="34" charset="0"/>
                <a:cs typeface="Arial" panose="020B0604020202020204" pitchFamily="34" charset="0"/>
              </a:rPr>
              <a:t>),</a:t>
            </a:r>
            <a:r>
              <a:rPr lang="pt-BR" altLang="pt-BR" sz="1200" dirty="0" err="1">
                <a:latin typeface="Arial" panose="020B0604020202020204" pitchFamily="34" charset="0"/>
                <a:cs typeface="Arial" panose="020B0604020202020204" pitchFamily="34" charset="0"/>
              </a:rPr>
              <a:t>ylab</a:t>
            </a:r>
            <a:r>
              <a:rPr lang="pt-BR" altLang="pt-BR" sz="1200" dirty="0">
                <a:latin typeface="Arial" panose="020B0604020202020204" pitchFamily="34" charset="0"/>
                <a:cs typeface="Arial" panose="020B0604020202020204" pitchFamily="34" charset="0"/>
              </a:rPr>
              <a:t>="</a:t>
            </a:r>
            <a:r>
              <a:rPr lang="pt-BR" altLang="pt-BR" sz="1200" dirty="0" err="1">
                <a:latin typeface="Arial" panose="020B0604020202020204" pitchFamily="34" charset="0"/>
                <a:cs typeface="Arial" panose="020B0604020202020204" pitchFamily="34" charset="0"/>
              </a:rPr>
              <a:t>dist</a:t>
            </a:r>
            <a:r>
              <a:rPr lang="pt-BR" altLang="pt-BR" sz="1200" dirty="0">
                <a:latin typeface="Arial" panose="020B0604020202020204" pitchFamily="34" charset="0"/>
                <a:cs typeface="Arial" panose="020B0604020202020204" pitchFamily="34" charset="0"/>
              </a:rPr>
              <a:t>")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2405853"/>
            <a:ext cx="4194000" cy="32553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2650" y="2405853"/>
            <a:ext cx="4194000" cy="32553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ítulo 5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pt-BR" dirty="0"/>
              <a:t>Método Hierárquico por Aglomeração no R</a:t>
            </a:r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4BC0960-690A-49B9-BB41-791116235DEE}" type="slidenum">
              <a:rPr lang="pt-BR"/>
              <a:pPr>
                <a:defRPr/>
              </a:pPr>
              <a:t>34</a:t>
            </a:fld>
            <a:endParaRPr lang="pt-BR"/>
          </a:p>
        </p:txBody>
      </p:sp>
      <p:sp>
        <p:nvSpPr>
          <p:cNvPr id="6" name="Retângulo 5"/>
          <p:cNvSpPr/>
          <p:nvPr/>
        </p:nvSpPr>
        <p:spPr>
          <a:xfrm>
            <a:off x="526682" y="1483494"/>
            <a:ext cx="257403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altLang="pt-BR" sz="1200" dirty="0" err="1">
                <a:latin typeface="Arial" panose="020B0604020202020204" pitchFamily="34" charset="0"/>
                <a:cs typeface="Arial" panose="020B0604020202020204" pitchFamily="34" charset="0"/>
              </a:rPr>
              <a:t>fit</a:t>
            </a:r>
            <a:r>
              <a:rPr lang="pt-BR" altLang="pt-BR" sz="1200" dirty="0">
                <a:latin typeface="Arial" panose="020B0604020202020204" pitchFamily="34" charset="0"/>
                <a:cs typeface="Arial" panose="020B0604020202020204" pitchFamily="34" charset="0"/>
              </a:rPr>
              <a:t>&lt;-</a:t>
            </a:r>
            <a:r>
              <a:rPr lang="pt-BR" altLang="pt-BR" sz="1200" dirty="0" err="1">
                <a:latin typeface="Arial" panose="020B0604020202020204" pitchFamily="34" charset="0"/>
                <a:cs typeface="Arial" panose="020B0604020202020204" pitchFamily="34" charset="0"/>
              </a:rPr>
              <a:t>hclust</a:t>
            </a:r>
            <a:r>
              <a:rPr lang="pt-BR" altLang="pt-BR" sz="12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pt-BR" altLang="pt-BR" sz="1200" dirty="0" err="1">
                <a:latin typeface="Arial" panose="020B0604020202020204" pitchFamily="34" charset="0"/>
                <a:cs typeface="Arial" panose="020B0604020202020204" pitchFamily="34" charset="0"/>
              </a:rPr>
              <a:t>d,method</a:t>
            </a:r>
            <a:r>
              <a:rPr lang="pt-BR" altLang="pt-BR" sz="1200" dirty="0">
                <a:latin typeface="Arial" panose="020B0604020202020204" pitchFamily="34" charset="0"/>
                <a:cs typeface="Arial" panose="020B0604020202020204" pitchFamily="34" charset="0"/>
              </a:rPr>
              <a:t>="</a:t>
            </a:r>
            <a:r>
              <a:rPr lang="pt-BR" altLang="pt-BR" sz="1200" dirty="0" err="1">
                <a:latin typeface="Arial" panose="020B0604020202020204" pitchFamily="34" charset="0"/>
                <a:cs typeface="Arial" panose="020B0604020202020204" pitchFamily="34" charset="0"/>
              </a:rPr>
              <a:t>centroid</a:t>
            </a:r>
            <a:r>
              <a:rPr lang="pt-BR" altLang="pt-BR" sz="1200" dirty="0">
                <a:latin typeface="Arial" panose="020B0604020202020204" pitchFamily="34" charset="0"/>
                <a:cs typeface="Arial" panose="020B0604020202020204" pitchFamily="34" charset="0"/>
              </a:rPr>
              <a:t>")</a:t>
            </a:r>
          </a:p>
          <a:p>
            <a:r>
              <a:rPr lang="pt-BR" altLang="pt-BR" sz="1200" dirty="0" err="1">
                <a:latin typeface="Arial" panose="020B0604020202020204" pitchFamily="34" charset="0"/>
                <a:cs typeface="Arial" panose="020B0604020202020204" pitchFamily="34" charset="0"/>
              </a:rPr>
              <a:t>plot</a:t>
            </a:r>
            <a:r>
              <a:rPr lang="pt-BR" altLang="pt-BR" sz="12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pt-BR" altLang="pt-BR" sz="1200" dirty="0" err="1">
                <a:latin typeface="Arial" panose="020B0604020202020204" pitchFamily="34" charset="0"/>
                <a:cs typeface="Arial" panose="020B0604020202020204" pitchFamily="34" charset="0"/>
              </a:rPr>
              <a:t>as.dendrogram</a:t>
            </a:r>
            <a:r>
              <a:rPr lang="pt-BR" altLang="pt-BR" sz="12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pt-BR" altLang="pt-BR" sz="1200" dirty="0" err="1">
                <a:latin typeface="Arial" panose="020B0604020202020204" pitchFamily="34" charset="0"/>
                <a:cs typeface="Arial" panose="020B0604020202020204" pitchFamily="34" charset="0"/>
              </a:rPr>
              <a:t>fit</a:t>
            </a:r>
            <a:r>
              <a:rPr lang="pt-BR" altLang="pt-BR" sz="1200" dirty="0">
                <a:latin typeface="Arial" panose="020B0604020202020204" pitchFamily="34" charset="0"/>
                <a:cs typeface="Arial" panose="020B0604020202020204" pitchFamily="34" charset="0"/>
              </a:rPr>
              <a:t>),</a:t>
            </a:r>
            <a:r>
              <a:rPr lang="pt-BR" altLang="pt-BR" sz="1200" dirty="0" err="1">
                <a:latin typeface="Arial" panose="020B0604020202020204" pitchFamily="34" charset="0"/>
                <a:cs typeface="Arial" panose="020B0604020202020204" pitchFamily="34" charset="0"/>
              </a:rPr>
              <a:t>ylab</a:t>
            </a:r>
            <a:r>
              <a:rPr lang="pt-BR" altLang="pt-BR" sz="1200" dirty="0">
                <a:latin typeface="Arial" panose="020B0604020202020204" pitchFamily="34" charset="0"/>
                <a:cs typeface="Arial" panose="020B0604020202020204" pitchFamily="34" charset="0"/>
              </a:rPr>
              <a:t>="</a:t>
            </a:r>
            <a:r>
              <a:rPr lang="pt-BR" altLang="pt-BR" sz="1200" dirty="0" err="1">
                <a:latin typeface="Arial" panose="020B0604020202020204" pitchFamily="34" charset="0"/>
                <a:cs typeface="Arial" panose="020B0604020202020204" pitchFamily="34" charset="0"/>
              </a:rPr>
              <a:t>dist</a:t>
            </a:r>
            <a:r>
              <a:rPr lang="pt-BR" altLang="pt-BR" sz="1200" dirty="0">
                <a:latin typeface="Arial" panose="020B0604020202020204" pitchFamily="34" charset="0"/>
                <a:cs typeface="Arial" panose="020B0604020202020204" pitchFamily="34" charset="0"/>
              </a:rPr>
              <a:t>")</a:t>
            </a:r>
          </a:p>
        </p:txBody>
      </p:sp>
      <p:sp>
        <p:nvSpPr>
          <p:cNvPr id="7" name="Retângulo 6"/>
          <p:cNvSpPr/>
          <p:nvPr/>
        </p:nvSpPr>
        <p:spPr>
          <a:xfrm>
            <a:off x="4692650" y="1483494"/>
            <a:ext cx="257403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altLang="pt-BR" sz="1200" dirty="0" err="1">
                <a:latin typeface="Arial" panose="020B0604020202020204" pitchFamily="34" charset="0"/>
                <a:cs typeface="Arial" panose="020B0604020202020204" pitchFamily="34" charset="0"/>
              </a:rPr>
              <a:t>fit</a:t>
            </a:r>
            <a:r>
              <a:rPr lang="pt-BR" altLang="pt-BR" sz="1200" dirty="0">
                <a:latin typeface="Arial" panose="020B0604020202020204" pitchFamily="34" charset="0"/>
                <a:cs typeface="Arial" panose="020B0604020202020204" pitchFamily="34" charset="0"/>
              </a:rPr>
              <a:t>&lt;-</a:t>
            </a:r>
            <a:r>
              <a:rPr lang="pt-BR" altLang="pt-BR" sz="1200" dirty="0" err="1">
                <a:latin typeface="Arial" panose="020B0604020202020204" pitchFamily="34" charset="0"/>
                <a:cs typeface="Arial" panose="020B0604020202020204" pitchFamily="34" charset="0"/>
              </a:rPr>
              <a:t>hclust</a:t>
            </a:r>
            <a:r>
              <a:rPr lang="pt-BR" altLang="pt-BR" sz="12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pt-BR" altLang="pt-BR" sz="1200" dirty="0" err="1">
                <a:latin typeface="Arial" panose="020B0604020202020204" pitchFamily="34" charset="0"/>
                <a:cs typeface="Arial" panose="020B0604020202020204" pitchFamily="34" charset="0"/>
              </a:rPr>
              <a:t>d,method</a:t>
            </a:r>
            <a:r>
              <a:rPr lang="pt-BR" altLang="pt-BR" sz="1200" dirty="0">
                <a:latin typeface="Arial" panose="020B0604020202020204" pitchFamily="34" charset="0"/>
                <a:cs typeface="Arial" panose="020B0604020202020204" pitchFamily="34" charset="0"/>
              </a:rPr>
              <a:t>="</a:t>
            </a:r>
            <a:r>
              <a:rPr lang="pt-BR" altLang="pt-BR" sz="1200" dirty="0" err="1">
                <a:latin typeface="Arial" panose="020B0604020202020204" pitchFamily="34" charset="0"/>
                <a:cs typeface="Arial" panose="020B0604020202020204" pitchFamily="34" charset="0"/>
              </a:rPr>
              <a:t>ward.D</a:t>
            </a:r>
            <a:r>
              <a:rPr lang="pt-BR" altLang="pt-BR" sz="1200" dirty="0">
                <a:latin typeface="Arial" panose="020B0604020202020204" pitchFamily="34" charset="0"/>
                <a:cs typeface="Arial" panose="020B0604020202020204" pitchFamily="34" charset="0"/>
              </a:rPr>
              <a:t>")</a:t>
            </a:r>
          </a:p>
          <a:p>
            <a:r>
              <a:rPr lang="pt-BR" altLang="pt-BR" sz="1200" dirty="0" err="1">
                <a:latin typeface="Arial" panose="020B0604020202020204" pitchFamily="34" charset="0"/>
                <a:cs typeface="Arial" panose="020B0604020202020204" pitchFamily="34" charset="0"/>
              </a:rPr>
              <a:t>plot</a:t>
            </a:r>
            <a:r>
              <a:rPr lang="pt-BR" altLang="pt-BR" sz="12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pt-BR" altLang="pt-BR" sz="1200" dirty="0" err="1">
                <a:latin typeface="Arial" panose="020B0604020202020204" pitchFamily="34" charset="0"/>
                <a:cs typeface="Arial" panose="020B0604020202020204" pitchFamily="34" charset="0"/>
              </a:rPr>
              <a:t>as.dendrogram</a:t>
            </a:r>
            <a:r>
              <a:rPr lang="pt-BR" altLang="pt-BR" sz="12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pt-BR" altLang="pt-BR" sz="1200" dirty="0" err="1">
                <a:latin typeface="Arial" panose="020B0604020202020204" pitchFamily="34" charset="0"/>
                <a:cs typeface="Arial" panose="020B0604020202020204" pitchFamily="34" charset="0"/>
              </a:rPr>
              <a:t>fit</a:t>
            </a:r>
            <a:r>
              <a:rPr lang="pt-BR" altLang="pt-BR" sz="1200" dirty="0">
                <a:latin typeface="Arial" panose="020B0604020202020204" pitchFamily="34" charset="0"/>
                <a:cs typeface="Arial" panose="020B0604020202020204" pitchFamily="34" charset="0"/>
              </a:rPr>
              <a:t>),</a:t>
            </a:r>
            <a:r>
              <a:rPr lang="pt-BR" altLang="pt-BR" sz="1200" dirty="0" err="1">
                <a:latin typeface="Arial" panose="020B0604020202020204" pitchFamily="34" charset="0"/>
                <a:cs typeface="Arial" panose="020B0604020202020204" pitchFamily="34" charset="0"/>
              </a:rPr>
              <a:t>ylab</a:t>
            </a:r>
            <a:r>
              <a:rPr lang="pt-BR" altLang="pt-BR" sz="1200" dirty="0">
                <a:latin typeface="Arial" panose="020B0604020202020204" pitchFamily="34" charset="0"/>
                <a:cs typeface="Arial" panose="020B0604020202020204" pitchFamily="34" charset="0"/>
              </a:rPr>
              <a:t>="</a:t>
            </a:r>
            <a:r>
              <a:rPr lang="pt-BR" altLang="pt-BR" sz="1200" dirty="0" err="1">
                <a:latin typeface="Arial" panose="020B0604020202020204" pitchFamily="34" charset="0"/>
                <a:cs typeface="Arial" panose="020B0604020202020204" pitchFamily="34" charset="0"/>
              </a:rPr>
              <a:t>dist</a:t>
            </a:r>
            <a:r>
              <a:rPr lang="pt-BR" altLang="pt-BR" sz="1200" dirty="0">
                <a:latin typeface="Arial" panose="020B0604020202020204" pitchFamily="34" charset="0"/>
                <a:cs typeface="Arial" panose="020B0604020202020204" pitchFamily="34" charset="0"/>
              </a:rPr>
              <a:t>")</a:t>
            </a: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2405853"/>
            <a:ext cx="4194000" cy="32553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2650" y="2405853"/>
            <a:ext cx="4194000" cy="32553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2621878"/>
            <a:ext cx="4194000" cy="32553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9" name="Título 5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pt-BR" dirty="0"/>
              <a:t>Método Hierárquico por Aglomeração no R</a:t>
            </a:r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4BC0960-690A-49B9-BB41-791116235DEE}" type="slidenum">
              <a:rPr lang="pt-BR"/>
              <a:pPr>
                <a:defRPr/>
              </a:pPr>
              <a:t>35</a:t>
            </a:fld>
            <a:endParaRPr lang="pt-BR"/>
          </a:p>
        </p:txBody>
      </p:sp>
      <p:sp>
        <p:nvSpPr>
          <p:cNvPr id="6" name="Retângulo 5"/>
          <p:cNvSpPr/>
          <p:nvPr/>
        </p:nvSpPr>
        <p:spPr>
          <a:xfrm>
            <a:off x="526682" y="1483494"/>
            <a:ext cx="257403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altLang="pt-BR" sz="1200" dirty="0" err="1">
                <a:latin typeface="Arial" panose="020B0604020202020204" pitchFamily="34" charset="0"/>
                <a:cs typeface="Arial" panose="020B0604020202020204" pitchFamily="34" charset="0"/>
              </a:rPr>
              <a:t>fit</a:t>
            </a:r>
            <a:r>
              <a:rPr lang="pt-BR" altLang="pt-BR" sz="1200" dirty="0">
                <a:latin typeface="Arial" panose="020B0604020202020204" pitchFamily="34" charset="0"/>
                <a:cs typeface="Arial" panose="020B0604020202020204" pitchFamily="34" charset="0"/>
              </a:rPr>
              <a:t>&lt;-</a:t>
            </a:r>
            <a:r>
              <a:rPr lang="pt-BR" altLang="pt-BR" sz="1200" dirty="0" err="1">
                <a:latin typeface="Arial" panose="020B0604020202020204" pitchFamily="34" charset="0"/>
                <a:cs typeface="Arial" panose="020B0604020202020204" pitchFamily="34" charset="0"/>
              </a:rPr>
              <a:t>hclust</a:t>
            </a:r>
            <a:r>
              <a:rPr lang="pt-BR" altLang="pt-BR" sz="12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pt-BR" altLang="pt-BR" sz="1200" dirty="0" err="1">
                <a:latin typeface="Arial" panose="020B0604020202020204" pitchFamily="34" charset="0"/>
                <a:cs typeface="Arial" panose="020B0604020202020204" pitchFamily="34" charset="0"/>
              </a:rPr>
              <a:t>d,method</a:t>
            </a:r>
            <a:r>
              <a:rPr lang="pt-BR" altLang="pt-BR" sz="1200" dirty="0">
                <a:latin typeface="Arial" panose="020B0604020202020204" pitchFamily="34" charset="0"/>
                <a:cs typeface="Arial" panose="020B0604020202020204" pitchFamily="34" charset="0"/>
              </a:rPr>
              <a:t>="complete")</a:t>
            </a:r>
          </a:p>
          <a:p>
            <a:r>
              <a:rPr lang="pt-BR" altLang="pt-BR" sz="1200" dirty="0" err="1">
                <a:latin typeface="Arial" panose="020B0604020202020204" pitchFamily="34" charset="0"/>
                <a:cs typeface="Arial" panose="020B0604020202020204" pitchFamily="34" charset="0"/>
              </a:rPr>
              <a:t>plot</a:t>
            </a:r>
            <a:r>
              <a:rPr lang="pt-BR" altLang="pt-BR" sz="12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pt-BR" altLang="pt-BR" sz="1200" dirty="0" err="1">
                <a:latin typeface="Arial" panose="020B0604020202020204" pitchFamily="34" charset="0"/>
                <a:cs typeface="Arial" panose="020B0604020202020204" pitchFamily="34" charset="0"/>
              </a:rPr>
              <a:t>as.dendrogram</a:t>
            </a:r>
            <a:r>
              <a:rPr lang="pt-BR" altLang="pt-BR" sz="12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pt-BR" altLang="pt-BR" sz="1200" dirty="0" err="1">
                <a:latin typeface="Arial" panose="020B0604020202020204" pitchFamily="34" charset="0"/>
                <a:cs typeface="Arial" panose="020B0604020202020204" pitchFamily="34" charset="0"/>
              </a:rPr>
              <a:t>fit</a:t>
            </a:r>
            <a:r>
              <a:rPr lang="pt-BR" altLang="pt-BR" sz="1200" dirty="0">
                <a:latin typeface="Arial" panose="020B0604020202020204" pitchFamily="34" charset="0"/>
                <a:cs typeface="Arial" panose="020B0604020202020204" pitchFamily="34" charset="0"/>
              </a:rPr>
              <a:t>),</a:t>
            </a:r>
            <a:r>
              <a:rPr lang="pt-BR" altLang="pt-BR" sz="1200" dirty="0" err="1">
                <a:latin typeface="Arial" panose="020B0604020202020204" pitchFamily="34" charset="0"/>
                <a:cs typeface="Arial" panose="020B0604020202020204" pitchFamily="34" charset="0"/>
              </a:rPr>
              <a:t>ylab</a:t>
            </a:r>
            <a:r>
              <a:rPr lang="pt-BR" altLang="pt-BR" sz="1200" dirty="0">
                <a:latin typeface="Arial" panose="020B0604020202020204" pitchFamily="34" charset="0"/>
                <a:cs typeface="Arial" panose="020B0604020202020204" pitchFamily="34" charset="0"/>
              </a:rPr>
              <a:t>="</a:t>
            </a:r>
            <a:r>
              <a:rPr lang="pt-BR" altLang="pt-BR" sz="1200" dirty="0" err="1">
                <a:latin typeface="Arial" panose="020B0604020202020204" pitchFamily="34" charset="0"/>
                <a:cs typeface="Arial" panose="020B0604020202020204" pitchFamily="34" charset="0"/>
              </a:rPr>
              <a:t>dist</a:t>
            </a:r>
            <a:r>
              <a:rPr lang="pt-BR" altLang="pt-BR" sz="1200" dirty="0">
                <a:latin typeface="Arial" panose="020B0604020202020204" pitchFamily="34" charset="0"/>
                <a:cs typeface="Arial" panose="020B0604020202020204" pitchFamily="34" charset="0"/>
              </a:rPr>
              <a:t>")</a:t>
            </a:r>
          </a:p>
        </p:txBody>
      </p:sp>
      <p:sp>
        <p:nvSpPr>
          <p:cNvPr id="9" name="Retângulo 8"/>
          <p:cNvSpPr/>
          <p:nvPr/>
        </p:nvSpPr>
        <p:spPr>
          <a:xfrm>
            <a:off x="4692650" y="1483494"/>
            <a:ext cx="391179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altLang="pt-BR" sz="1200" dirty="0" err="1">
                <a:latin typeface="Arial" panose="020B0604020202020204" pitchFamily="34" charset="0"/>
                <a:cs typeface="Arial" panose="020B0604020202020204" pitchFamily="34" charset="0"/>
              </a:rPr>
              <a:t>groups</a:t>
            </a:r>
            <a:r>
              <a:rPr lang="pt-BR" altLang="pt-BR" sz="1200" dirty="0">
                <a:latin typeface="Arial" panose="020B0604020202020204" pitchFamily="34" charset="0"/>
                <a:cs typeface="Arial" panose="020B0604020202020204" pitchFamily="34" charset="0"/>
              </a:rPr>
              <a:t> &lt;- </a:t>
            </a:r>
            <a:r>
              <a:rPr lang="pt-BR" altLang="pt-BR" sz="1200" dirty="0" err="1">
                <a:latin typeface="Arial" panose="020B0604020202020204" pitchFamily="34" charset="0"/>
                <a:cs typeface="Arial" panose="020B0604020202020204" pitchFamily="34" charset="0"/>
              </a:rPr>
              <a:t>cutree</a:t>
            </a:r>
            <a:r>
              <a:rPr lang="pt-BR" altLang="pt-BR" sz="12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pt-BR" altLang="pt-BR" sz="1200" dirty="0" err="1">
                <a:latin typeface="Arial" panose="020B0604020202020204" pitchFamily="34" charset="0"/>
                <a:cs typeface="Arial" panose="020B0604020202020204" pitchFamily="34" charset="0"/>
              </a:rPr>
              <a:t>fit</a:t>
            </a:r>
            <a:r>
              <a:rPr lang="pt-BR" altLang="pt-BR" sz="1200" dirty="0">
                <a:latin typeface="Arial" panose="020B0604020202020204" pitchFamily="34" charset="0"/>
                <a:cs typeface="Arial" panose="020B0604020202020204" pitchFamily="34" charset="0"/>
              </a:rPr>
              <a:t>, k=2)</a:t>
            </a:r>
          </a:p>
          <a:p>
            <a:r>
              <a:rPr lang="pt-BR" altLang="pt-BR" sz="1200" dirty="0" err="1">
                <a:latin typeface="Arial" panose="020B0604020202020204" pitchFamily="34" charset="0"/>
                <a:cs typeface="Arial" panose="020B0604020202020204" pitchFamily="34" charset="0"/>
              </a:rPr>
              <a:t>plot</a:t>
            </a:r>
            <a:r>
              <a:rPr lang="pt-BR" altLang="pt-BR" sz="12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pt-BR" altLang="pt-BR" sz="1200" dirty="0" err="1">
                <a:latin typeface="Arial" panose="020B0604020202020204" pitchFamily="34" charset="0"/>
                <a:cs typeface="Arial" panose="020B0604020202020204" pitchFamily="34" charset="0"/>
              </a:rPr>
              <a:t>data,col</a:t>
            </a:r>
            <a:r>
              <a:rPr lang="pt-BR" altLang="pt-BR" sz="1200" dirty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pt-BR" altLang="pt-BR" sz="1200" dirty="0" err="1">
                <a:latin typeface="Arial" panose="020B0604020202020204" pitchFamily="34" charset="0"/>
                <a:cs typeface="Arial" panose="020B0604020202020204" pitchFamily="34" charset="0"/>
              </a:rPr>
              <a:t>groups</a:t>
            </a:r>
            <a:r>
              <a:rPr lang="pt-BR" altLang="pt-BR" sz="12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pt-BR" altLang="pt-BR" sz="1200" dirty="0" err="1">
                <a:latin typeface="Arial" panose="020B0604020202020204" pitchFamily="34" charset="0"/>
                <a:cs typeface="Arial" panose="020B0604020202020204" pitchFamily="34" charset="0"/>
              </a:rPr>
              <a:t>text</a:t>
            </a:r>
            <a:r>
              <a:rPr lang="pt-BR" altLang="pt-BR" sz="12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pt-BR" altLang="pt-BR" sz="1200" dirty="0" err="1">
                <a:latin typeface="Arial" panose="020B0604020202020204" pitchFamily="34" charset="0"/>
                <a:cs typeface="Arial" panose="020B0604020202020204" pitchFamily="34" charset="0"/>
              </a:rPr>
              <a:t>data,rownames</a:t>
            </a:r>
            <a:r>
              <a:rPr lang="pt-BR" altLang="pt-BR" sz="1200" dirty="0">
                <a:latin typeface="Arial" panose="020B0604020202020204" pitchFamily="34" charset="0"/>
                <a:cs typeface="Arial" panose="020B0604020202020204" pitchFamily="34" charset="0"/>
              </a:rPr>
              <a:t>(data),</a:t>
            </a:r>
            <a:r>
              <a:rPr lang="pt-BR" altLang="pt-BR" sz="1200" dirty="0" err="1">
                <a:latin typeface="Arial" panose="020B0604020202020204" pitchFamily="34" charset="0"/>
                <a:cs typeface="Arial" panose="020B0604020202020204" pitchFamily="34" charset="0"/>
              </a:rPr>
              <a:t>col</a:t>
            </a:r>
            <a:r>
              <a:rPr lang="pt-BR" altLang="pt-BR" sz="1200" dirty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pt-BR" altLang="pt-BR" sz="1200" dirty="0" err="1">
                <a:latin typeface="Arial" panose="020B0604020202020204" pitchFamily="34" charset="0"/>
                <a:cs typeface="Arial" panose="020B0604020202020204" pitchFamily="34" charset="0"/>
              </a:rPr>
              <a:t>groups,pos</a:t>
            </a:r>
            <a:r>
              <a:rPr lang="pt-BR" altLang="pt-BR" sz="1200" dirty="0">
                <a:latin typeface="Arial" panose="020B0604020202020204" pitchFamily="34" charset="0"/>
                <a:cs typeface="Arial" panose="020B0604020202020204" pitchFamily="34" charset="0"/>
              </a:rPr>
              <a:t>=4)</a:t>
            </a:r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9872" y="2348880"/>
            <a:ext cx="3927525" cy="4254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Elipse 15"/>
          <p:cNvSpPr>
            <a:spLocks noChangeArrowheads="1"/>
          </p:cNvSpPr>
          <p:nvPr/>
        </p:nvSpPr>
        <p:spPr bwMode="auto">
          <a:xfrm rot="-694544">
            <a:off x="4983820" y="3568086"/>
            <a:ext cx="1468665" cy="2543804"/>
          </a:xfrm>
          <a:prstGeom prst="ellipse">
            <a:avLst/>
          </a:prstGeom>
          <a:noFill/>
          <a:ln w="127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pt-BR" altLang="pt-BR" sz="1600"/>
          </a:p>
        </p:txBody>
      </p:sp>
      <p:sp>
        <p:nvSpPr>
          <p:cNvPr id="13" name="Elipse 16"/>
          <p:cNvSpPr>
            <a:spLocks noChangeArrowheads="1"/>
          </p:cNvSpPr>
          <p:nvPr/>
        </p:nvSpPr>
        <p:spPr bwMode="auto">
          <a:xfrm rot="-2366866">
            <a:off x="6241709" y="3011821"/>
            <a:ext cx="2441816" cy="1418996"/>
          </a:xfrm>
          <a:prstGeom prst="ellipse">
            <a:avLst/>
          </a:prstGeom>
          <a:noFill/>
          <a:ln w="127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pt-BR" altLang="pt-BR" sz="1600"/>
          </a:p>
        </p:txBody>
      </p:sp>
      <p:sp>
        <p:nvSpPr>
          <p:cNvPr id="14" name="Elipse 15"/>
          <p:cNvSpPr>
            <a:spLocks noChangeArrowheads="1"/>
          </p:cNvSpPr>
          <p:nvPr/>
        </p:nvSpPr>
        <p:spPr bwMode="auto">
          <a:xfrm>
            <a:off x="1076623" y="3721319"/>
            <a:ext cx="1551161" cy="2371977"/>
          </a:xfrm>
          <a:prstGeom prst="ellipse">
            <a:avLst/>
          </a:prstGeom>
          <a:noFill/>
          <a:ln w="127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pt-BR" altLang="pt-BR" sz="1600"/>
          </a:p>
        </p:txBody>
      </p:sp>
      <p:sp>
        <p:nvSpPr>
          <p:cNvPr id="15" name="Elipse 16"/>
          <p:cNvSpPr>
            <a:spLocks noChangeArrowheads="1"/>
          </p:cNvSpPr>
          <p:nvPr/>
        </p:nvSpPr>
        <p:spPr bwMode="auto">
          <a:xfrm>
            <a:off x="2627784" y="3506230"/>
            <a:ext cx="1811383" cy="2587066"/>
          </a:xfrm>
          <a:prstGeom prst="ellipse">
            <a:avLst/>
          </a:prstGeom>
          <a:noFill/>
          <a:ln w="127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pt-BR" altLang="pt-BR" sz="1600"/>
          </a:p>
        </p:txBody>
      </p:sp>
    </p:spTree>
    <p:extLst>
      <p:ext uri="{BB962C8B-B14F-4D97-AF65-F5344CB8AC3E}">
        <p14:creationId xmlns:p14="http://schemas.microsoft.com/office/powerpoint/2010/main" val="2757705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 animBg="1"/>
      <p:bldP spid="13" grpId="0" animBg="1"/>
      <p:bldP spid="14" grpId="0" animBg="1"/>
      <p:bldP spid="15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ítulo 5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pt-BR" dirty="0"/>
              <a:t>Método por </a:t>
            </a:r>
            <a:r>
              <a:rPr lang="pt-BR" dirty="0" err="1"/>
              <a:t>Particionamento</a:t>
            </a:r>
            <a:endParaRPr lang="pt-BR" dirty="0"/>
          </a:p>
        </p:txBody>
      </p:sp>
      <p:sp>
        <p:nvSpPr>
          <p:cNvPr id="31" name="Text Box 65"/>
          <p:cNvSpPr txBox="1">
            <a:spLocks noChangeArrowheads="1"/>
          </p:cNvSpPr>
          <p:nvPr/>
        </p:nvSpPr>
        <p:spPr bwMode="auto">
          <a:xfrm>
            <a:off x="285750" y="1428750"/>
            <a:ext cx="8715375" cy="501675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58775" indent="-358775"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pt-BR" altLang="pt-BR" sz="1600" dirty="0"/>
              <a:t>A ideia básica deste método é agrupar-se os elementos em K grupos, onde K é previamente definido.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pt-BR" altLang="pt-BR" sz="1600" dirty="0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pt-BR" altLang="pt-BR" sz="1600" dirty="0"/>
              <a:t>De modo geral, o método inicia-se escolhendo-se uma partição inicial dos elementos e, em seguida, por um processo iterativo, os elementos são redistribuídos nos grupos observando-se a máxima similaridade (ou mínima distância) até obter-se a melhor partição possível.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pt-BR" altLang="pt-BR" sz="1600" dirty="0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pt-BR" altLang="pt-BR" sz="1600" dirty="0"/>
              <a:t>Como a escolha do número K é arbitrária, nem todos K grupos são necessariamente representativos e, por isso, aplica-se o método várias vezes para diferentes valores de K, escolhendo os resultados que apresentem melhor a interpretação dos grupos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pt-BR" altLang="pt-BR" sz="1600" dirty="0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pt-BR" altLang="pt-BR" sz="1600" dirty="0"/>
              <a:t>Quando comparado com o método hierárquico, o método por </a:t>
            </a:r>
            <a:r>
              <a:rPr lang="pt-BR" altLang="pt-BR" sz="1600" dirty="0" err="1"/>
              <a:t>particionamento</a:t>
            </a:r>
            <a:r>
              <a:rPr lang="pt-BR" altLang="pt-BR" sz="1600" dirty="0"/>
              <a:t> é mais rápido e simples pois não é necessário recalcular a cada iteração a matriz de distâncias entre os elementos.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pt-BR" altLang="pt-BR" sz="1600" dirty="0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pt-BR" altLang="pt-BR" sz="1600" dirty="0"/>
              <a:t>É indicado quando o número de elementos é muito grande.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pt-BR" altLang="pt-BR" sz="1600" dirty="0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pt-BR" altLang="pt-BR" sz="1600" dirty="0"/>
              <a:t>Os métodos por </a:t>
            </a:r>
            <a:r>
              <a:rPr lang="pt-BR" altLang="pt-BR" sz="1600" dirty="0" err="1"/>
              <a:t>particionamento</a:t>
            </a:r>
            <a:r>
              <a:rPr lang="pt-BR" altLang="pt-BR" sz="1600" dirty="0"/>
              <a:t> mais conhecidos são o k-médias (</a:t>
            </a:r>
            <a:r>
              <a:rPr lang="pt-BR" altLang="pt-BR" sz="1600" i="1" dirty="0"/>
              <a:t>k-</a:t>
            </a:r>
            <a:r>
              <a:rPr lang="pt-BR" altLang="pt-BR" sz="1600" i="1" dirty="0" err="1"/>
              <a:t>mean</a:t>
            </a:r>
            <a:r>
              <a:rPr lang="pt-BR" altLang="pt-BR" sz="1600" dirty="0"/>
              <a:t>) e o k-</a:t>
            </a:r>
            <a:r>
              <a:rPr lang="pt-BR" altLang="pt-BR" sz="1600" dirty="0" err="1"/>
              <a:t>medóides</a:t>
            </a:r>
            <a:r>
              <a:rPr lang="pt-BR" altLang="pt-BR" sz="1400" dirty="0"/>
              <a:t>*</a:t>
            </a:r>
            <a:r>
              <a:rPr lang="pt-BR" altLang="pt-BR" sz="1600" dirty="0"/>
              <a:t> (</a:t>
            </a:r>
            <a:r>
              <a:rPr lang="pt-BR" altLang="pt-BR" sz="1600" i="1" dirty="0"/>
              <a:t>k-</a:t>
            </a:r>
            <a:r>
              <a:rPr lang="pt-BR" altLang="pt-BR" sz="1600" i="1" dirty="0" err="1"/>
              <a:t>medoid</a:t>
            </a:r>
            <a:r>
              <a:rPr lang="pt-BR" altLang="pt-BR" sz="1600" dirty="0"/>
              <a:t>)</a:t>
            </a:r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BCBF585-DCE3-4ACA-93AA-ADF18FB1F3FF}" type="slidenum">
              <a:rPr lang="pt-BR"/>
              <a:pPr>
                <a:defRPr/>
              </a:pPr>
              <a:t>36</a:t>
            </a:fld>
            <a:endParaRPr lang="pt-BR"/>
          </a:p>
        </p:txBody>
      </p:sp>
      <p:sp>
        <p:nvSpPr>
          <p:cNvPr id="3" name="Retângulo 2"/>
          <p:cNvSpPr/>
          <p:nvPr/>
        </p:nvSpPr>
        <p:spPr>
          <a:xfrm>
            <a:off x="395536" y="6453336"/>
            <a:ext cx="882161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altLang="pt-BR" sz="1100" dirty="0"/>
              <a:t>*</a:t>
            </a:r>
            <a:r>
              <a:rPr lang="pt-BR" altLang="pt-BR" sz="1100" dirty="0" err="1"/>
              <a:t>Medóide</a:t>
            </a:r>
            <a:r>
              <a:rPr lang="pt-BR" altLang="pt-BR" sz="1100" dirty="0"/>
              <a:t>: é o elemento representativo de um grupo cuja dissimilaridade média para todos os demais elementos é mínima</a:t>
            </a:r>
            <a:endParaRPr lang="pt-BR" sz="11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build="p" autoUpdateAnimBg="0"/>
      <p:bldP spid="3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ítulo 5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pt-BR" dirty="0" err="1"/>
              <a:t>K-médias</a:t>
            </a:r>
            <a:endParaRPr lang="pt-BR" dirty="0"/>
          </a:p>
        </p:txBody>
      </p:sp>
      <p:sp>
        <p:nvSpPr>
          <p:cNvPr id="31" name="Text Box 65"/>
          <p:cNvSpPr txBox="1">
            <a:spLocks noChangeArrowheads="1"/>
          </p:cNvSpPr>
          <p:nvPr/>
        </p:nvSpPr>
        <p:spPr bwMode="auto">
          <a:xfrm>
            <a:off x="428625" y="1428750"/>
            <a:ext cx="8429625" cy="50165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58775" indent="-358775"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pt-BR" altLang="pt-BR" sz="1600" dirty="0"/>
              <a:t>Algoritmo Básico do Método K-Médias: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pt-BR" altLang="pt-BR" sz="1600" dirty="0"/>
          </a:p>
          <a:p>
            <a:pPr eaLnBrk="1" hangingPunct="1">
              <a:spcBef>
                <a:spcPct val="0"/>
              </a:spcBef>
              <a:buFontTx/>
              <a:buAutoNum type="alphaLcParenR"/>
            </a:pPr>
            <a:r>
              <a:rPr lang="pt-BR" altLang="pt-BR" sz="1600" dirty="0"/>
              <a:t>Normalize cada variável (se necessário)</a:t>
            </a:r>
          </a:p>
          <a:p>
            <a:pPr eaLnBrk="1" hangingPunct="1">
              <a:spcBef>
                <a:spcPct val="0"/>
              </a:spcBef>
              <a:buFontTx/>
              <a:buAutoNum type="alphaLcParenR"/>
            </a:pPr>
            <a:r>
              <a:rPr lang="pt-BR" altLang="pt-BR" sz="1600" dirty="0"/>
              <a:t>Determine o número de agrupamentos desejado k</a:t>
            </a:r>
          </a:p>
          <a:p>
            <a:pPr eaLnBrk="1" hangingPunct="1">
              <a:spcBef>
                <a:spcPct val="0"/>
              </a:spcBef>
              <a:buFontTx/>
              <a:buAutoNum type="alphaLcParenR"/>
            </a:pPr>
            <a:r>
              <a:rPr lang="pt-BR" altLang="pt-BR" sz="1600" dirty="0"/>
              <a:t>Divida os elementos </a:t>
            </a:r>
            <a:r>
              <a:rPr lang="pt-BR" altLang="pt-BR" sz="1600" dirty="0">
                <a:solidFill>
                  <a:srgbClr val="FF0000"/>
                </a:solidFill>
              </a:rPr>
              <a:t>aleatoriamente</a:t>
            </a:r>
            <a:r>
              <a:rPr lang="pt-BR" altLang="pt-BR" sz="1600" dirty="0"/>
              <a:t> em k grupos</a:t>
            </a:r>
          </a:p>
          <a:p>
            <a:pPr eaLnBrk="1" hangingPunct="1">
              <a:spcBef>
                <a:spcPct val="0"/>
              </a:spcBef>
              <a:buFontTx/>
              <a:buAutoNum type="alphaLcParenR"/>
            </a:pPr>
            <a:r>
              <a:rPr lang="pt-BR" altLang="pt-BR" sz="1600" dirty="0"/>
              <a:t>Calcule os </a:t>
            </a:r>
            <a:r>
              <a:rPr lang="pt-BR" altLang="pt-BR" sz="1600" dirty="0" err="1"/>
              <a:t>centróides</a:t>
            </a:r>
            <a:r>
              <a:rPr lang="pt-BR" altLang="pt-BR" sz="1600" dirty="0"/>
              <a:t> de cada grupo (em geral através da posição média)</a:t>
            </a:r>
          </a:p>
          <a:p>
            <a:pPr eaLnBrk="1" hangingPunct="1">
              <a:spcBef>
                <a:spcPct val="0"/>
              </a:spcBef>
              <a:buFontTx/>
              <a:buAutoNum type="alphaLcParenR"/>
            </a:pPr>
            <a:r>
              <a:rPr lang="pt-BR" altLang="pt-BR" sz="1600" dirty="0"/>
              <a:t>Para cada elemento, calcule a </a:t>
            </a:r>
            <a:r>
              <a:rPr lang="pt-BR" altLang="pt-BR" sz="1600" dirty="0">
                <a:solidFill>
                  <a:srgbClr val="FF0000"/>
                </a:solidFill>
              </a:rPr>
              <a:t>distância euclidiana</a:t>
            </a:r>
            <a:r>
              <a:rPr lang="pt-BR" altLang="pt-BR" sz="1600" dirty="0"/>
              <a:t> em relação ao </a:t>
            </a:r>
            <a:r>
              <a:rPr lang="pt-BR" altLang="pt-BR" sz="1600" dirty="0" err="1"/>
              <a:t>centróide</a:t>
            </a:r>
            <a:r>
              <a:rPr lang="pt-BR" altLang="pt-BR" sz="1600" dirty="0"/>
              <a:t> de cada grupo</a:t>
            </a:r>
          </a:p>
          <a:p>
            <a:pPr eaLnBrk="1" hangingPunct="1">
              <a:spcBef>
                <a:spcPct val="0"/>
              </a:spcBef>
              <a:buFontTx/>
              <a:buAutoNum type="alphaLcParenR"/>
            </a:pPr>
            <a:r>
              <a:rPr lang="pt-BR" altLang="pt-BR" sz="1600" dirty="0"/>
              <a:t>Redefina os grupos de acordo com a distância mínima</a:t>
            </a:r>
          </a:p>
          <a:p>
            <a:pPr eaLnBrk="1" hangingPunct="1">
              <a:spcBef>
                <a:spcPct val="0"/>
              </a:spcBef>
              <a:buFontTx/>
              <a:buAutoNum type="alphaLcParenR"/>
            </a:pPr>
            <a:r>
              <a:rPr lang="pt-BR" altLang="pt-BR" sz="1600" dirty="0"/>
              <a:t>Repita os procedimentos de d a f </a:t>
            </a:r>
            <a:r>
              <a:rPr lang="pt-BR" altLang="pt-BR" sz="1600" dirty="0">
                <a:solidFill>
                  <a:srgbClr val="FF0000"/>
                </a:solidFill>
              </a:rPr>
              <a:t>até que os </a:t>
            </a:r>
            <a:r>
              <a:rPr lang="pt-BR" altLang="pt-BR" sz="1600" dirty="0" err="1">
                <a:solidFill>
                  <a:srgbClr val="FF0000"/>
                </a:solidFill>
              </a:rPr>
              <a:t>centróides</a:t>
            </a:r>
            <a:r>
              <a:rPr lang="pt-BR" altLang="pt-BR" sz="1600" dirty="0">
                <a:solidFill>
                  <a:srgbClr val="FF0000"/>
                </a:solidFill>
              </a:rPr>
              <a:t> não mudem de posição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pt-BR" altLang="pt-BR" sz="1600" dirty="0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pt-BR" altLang="pt-BR" sz="1600" dirty="0"/>
              <a:t>OBS:</a:t>
            </a:r>
          </a:p>
          <a:p>
            <a:pPr eaLnBrk="1" hangingPunct="1">
              <a:spcBef>
                <a:spcPct val="0"/>
              </a:spcBef>
            </a:pPr>
            <a:r>
              <a:rPr lang="pt-BR" altLang="pt-BR" sz="1600" dirty="0"/>
              <a:t>no item c, outros critérios podem ser utilizados no momento de definir os k grupos iniciais</a:t>
            </a:r>
          </a:p>
          <a:p>
            <a:pPr eaLnBrk="1" hangingPunct="1">
              <a:spcBef>
                <a:spcPct val="0"/>
              </a:spcBef>
            </a:pPr>
            <a:r>
              <a:rPr lang="pt-BR" altLang="pt-BR" sz="1600" dirty="0"/>
              <a:t>no item e, outras distâncias podem ser utilizadas</a:t>
            </a:r>
          </a:p>
          <a:p>
            <a:pPr eaLnBrk="1" hangingPunct="1">
              <a:spcBef>
                <a:spcPct val="0"/>
              </a:spcBef>
            </a:pPr>
            <a:r>
              <a:rPr lang="pt-BR" altLang="pt-BR" sz="1600" dirty="0"/>
              <a:t>no item g, quando o número de elementos é muito grande, pode-se definir um outro critério de parada (por exemplo, menos de 1% dos elementos mudaram de grupo entre duas iterações consecutivas)</a:t>
            </a:r>
          </a:p>
          <a:p>
            <a:pPr eaLnBrk="1" hangingPunct="1">
              <a:spcBef>
                <a:spcPct val="0"/>
              </a:spcBef>
            </a:pPr>
            <a:r>
              <a:rPr lang="pt-BR" altLang="pt-BR" sz="1600" dirty="0"/>
              <a:t>em geral, testa-se vários valores de k, escolhendo-se aquele que minimiza a variância </a:t>
            </a:r>
            <a:r>
              <a:rPr lang="pt-BR" altLang="pt-BR" sz="1600" dirty="0" err="1"/>
              <a:t>intra-grupos</a:t>
            </a:r>
            <a:r>
              <a:rPr lang="pt-BR" altLang="pt-BR" sz="1600" dirty="0"/>
              <a:t> e maximiza a variância entre grupos</a:t>
            </a:r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B2B6227-F48E-4E8B-9355-38F7858D146C}" type="slidenum">
              <a:rPr lang="pt-BR"/>
              <a:pPr>
                <a:defRPr/>
              </a:pPr>
              <a:t>37</a:t>
            </a:fld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build="p" autoUpdateAnimBg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ítulo 5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pt-BR" dirty="0" err="1"/>
              <a:t>K-médias</a:t>
            </a:r>
            <a:endParaRPr lang="pt-BR" dirty="0"/>
          </a:p>
        </p:txBody>
      </p:sp>
      <p:sp>
        <p:nvSpPr>
          <p:cNvPr id="32771" name="Text Box 65"/>
          <p:cNvSpPr txBox="1">
            <a:spLocks noChangeArrowheads="1"/>
          </p:cNvSpPr>
          <p:nvPr/>
        </p:nvSpPr>
        <p:spPr bwMode="auto">
          <a:xfrm>
            <a:off x="428625" y="1428750"/>
            <a:ext cx="8358188" cy="33813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58775" indent="-358775"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pt-BR" altLang="pt-BR" sz="1600" dirty="0"/>
              <a:t>Exemplo 2D: k = 4, distância euclidiana </a:t>
            </a:r>
          </a:p>
        </p:txBody>
      </p:sp>
      <p:graphicFrame>
        <p:nvGraphicFramePr>
          <p:cNvPr id="49" name="Tabela 48"/>
          <p:cNvGraphicFramePr>
            <a:graphicFrameLocks noGrp="1"/>
          </p:cNvGraphicFramePr>
          <p:nvPr/>
        </p:nvGraphicFramePr>
        <p:xfrm>
          <a:off x="6357938" y="1714500"/>
          <a:ext cx="1428750" cy="4408484"/>
        </p:xfrm>
        <a:graphic>
          <a:graphicData uri="http://schemas.openxmlformats.org/drawingml/2006/table">
            <a:tbl>
              <a:tblPr/>
              <a:tblGrid>
                <a:gridCol w="4762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762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47625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201554">
                <a:tc>
                  <a:txBody>
                    <a:bodyPr/>
                    <a:lstStyle/>
                    <a:p>
                      <a:pPr algn="ct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1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X</a:t>
                      </a:r>
                      <a:r>
                        <a:rPr lang="pt-BR" sz="1200" b="0" i="0" u="none" strike="noStrike" baseline="-25000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1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X</a:t>
                      </a:r>
                      <a:r>
                        <a:rPr lang="pt-BR" sz="1200" b="0" i="0" u="none" strike="noStrike" baseline="-25000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8291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0,08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0,29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8291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0,09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0,23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8291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0,11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0,15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8291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0,10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0,53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18291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0,13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0,19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18291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0,13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0,25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18291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7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0,13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0,58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18291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8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0,15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0,46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18291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0,17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0,55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18291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0,18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0,32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18291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0,23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0,03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18291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0,23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0,60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  <a:tr h="18291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0,24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0,43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3"/>
                  </a:ext>
                </a:extLst>
              </a:tr>
              <a:tr h="18291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0,25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0,52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4"/>
                  </a:ext>
                </a:extLst>
              </a:tr>
              <a:tr h="18291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0,32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0,57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5"/>
                  </a:ext>
                </a:extLst>
              </a:tr>
              <a:tr h="18291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0,34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0,28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6"/>
                  </a:ext>
                </a:extLst>
              </a:tr>
              <a:tr h="18291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17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0,38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0,45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7"/>
                  </a:ext>
                </a:extLst>
              </a:tr>
              <a:tr h="18291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18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0,39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0,15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8"/>
                  </a:ext>
                </a:extLst>
              </a:tr>
              <a:tr h="18291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0,41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0,52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9"/>
                  </a:ext>
                </a:extLst>
              </a:tr>
              <a:tr h="18291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20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0,41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0,31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20"/>
                  </a:ext>
                </a:extLst>
              </a:tr>
              <a:tr h="18291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21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0,45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0,21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21"/>
                  </a:ext>
                </a:extLst>
              </a:tr>
              <a:tr h="18291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22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0,49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0,35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22"/>
                  </a:ext>
                </a:extLst>
              </a:tr>
              <a:tr h="18291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23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0,53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0,09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23"/>
                  </a:ext>
                </a:extLst>
              </a:tr>
            </a:tbl>
          </a:graphicData>
        </a:graphic>
      </p:graphicFrame>
      <p:pic>
        <p:nvPicPr>
          <p:cNvPr id="32852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063" y="2000250"/>
            <a:ext cx="4791075" cy="455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63F4293-AD8F-4916-ADBA-BAAB6BDBE660}" type="slidenum">
              <a:rPr lang="pt-BR"/>
              <a:pPr>
                <a:defRPr/>
              </a:pPr>
              <a:t>38</a:t>
            </a:fld>
            <a:endParaRPr lang="pt-BR"/>
          </a:p>
        </p:txBody>
      </p:sp>
      <p:sp>
        <p:nvSpPr>
          <p:cNvPr id="7" name="Text Box 65"/>
          <p:cNvSpPr txBox="1">
            <a:spLocks noChangeArrowheads="1"/>
          </p:cNvSpPr>
          <p:nvPr/>
        </p:nvSpPr>
        <p:spPr bwMode="auto">
          <a:xfrm>
            <a:off x="1112044" y="6384131"/>
            <a:ext cx="5764212" cy="338138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marL="358775" indent="-358775"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pt-BR" altLang="pt-BR" sz="1600" dirty="0"/>
              <a:t>Classificam-se aleatoriamente os elementos...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063" y="2000250"/>
            <a:ext cx="4791075" cy="455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9" name="Título 5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pt-BR" dirty="0" err="1"/>
              <a:t>K-médias</a:t>
            </a:r>
            <a:endParaRPr lang="pt-BR" dirty="0"/>
          </a:p>
        </p:txBody>
      </p:sp>
      <p:sp>
        <p:nvSpPr>
          <p:cNvPr id="33796" name="Text Box 65"/>
          <p:cNvSpPr txBox="1">
            <a:spLocks noChangeArrowheads="1"/>
          </p:cNvSpPr>
          <p:nvPr/>
        </p:nvSpPr>
        <p:spPr bwMode="auto">
          <a:xfrm>
            <a:off x="428625" y="1428750"/>
            <a:ext cx="8358188" cy="33813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58775" indent="-358775"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pt-BR" altLang="pt-BR" sz="1600"/>
              <a:t>Exemplo 2D: k = 4, distância euclidiana </a:t>
            </a:r>
          </a:p>
        </p:txBody>
      </p:sp>
      <p:graphicFrame>
        <p:nvGraphicFramePr>
          <p:cNvPr id="49" name="Tabela 48"/>
          <p:cNvGraphicFramePr>
            <a:graphicFrameLocks noGrp="1"/>
          </p:cNvGraphicFramePr>
          <p:nvPr/>
        </p:nvGraphicFramePr>
        <p:xfrm>
          <a:off x="6357938" y="1714500"/>
          <a:ext cx="1428750" cy="4408484"/>
        </p:xfrm>
        <a:graphic>
          <a:graphicData uri="http://schemas.openxmlformats.org/drawingml/2006/table">
            <a:tbl>
              <a:tblPr/>
              <a:tblGrid>
                <a:gridCol w="4762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762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47625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201554">
                <a:tc>
                  <a:txBody>
                    <a:bodyPr/>
                    <a:lstStyle/>
                    <a:p>
                      <a:pPr algn="ct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1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X</a:t>
                      </a:r>
                      <a:r>
                        <a:rPr lang="pt-BR" sz="1200" b="0" i="0" u="none" strike="noStrike" baseline="-25000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1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X</a:t>
                      </a:r>
                      <a:r>
                        <a:rPr lang="pt-BR" sz="1200" b="0" i="0" u="none" strike="noStrike" baseline="-25000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8291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0,08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0,29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8291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0,09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0,23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8291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0,11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0,15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8291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0,10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0,53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18291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0,13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0,19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18291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0,13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0,25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18291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7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0,13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0,58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18291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8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0,15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0,46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18291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0,17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0,55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18291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0,18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0,32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18291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0,23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0,03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18291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0,23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0,60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  <a:tr h="18291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0,24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0,43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3"/>
                  </a:ext>
                </a:extLst>
              </a:tr>
              <a:tr h="18291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0,25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0,52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4"/>
                  </a:ext>
                </a:extLst>
              </a:tr>
              <a:tr h="18291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0,32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0,57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5"/>
                  </a:ext>
                </a:extLst>
              </a:tr>
              <a:tr h="18291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0,34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0,28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6"/>
                  </a:ext>
                </a:extLst>
              </a:tr>
              <a:tr h="18291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17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0,38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0,45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7"/>
                  </a:ext>
                </a:extLst>
              </a:tr>
              <a:tr h="18291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18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0,39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0,15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8"/>
                  </a:ext>
                </a:extLst>
              </a:tr>
              <a:tr h="18291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0,41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0,52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9"/>
                  </a:ext>
                </a:extLst>
              </a:tr>
              <a:tr h="18291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20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0,41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0,31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20"/>
                  </a:ext>
                </a:extLst>
              </a:tr>
              <a:tr h="18291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21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0,45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0,21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21"/>
                  </a:ext>
                </a:extLst>
              </a:tr>
              <a:tr h="18291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22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0,49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0,35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22"/>
                  </a:ext>
                </a:extLst>
              </a:tr>
              <a:tr h="18291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23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0,53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0,09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23"/>
                  </a:ext>
                </a:extLst>
              </a:tr>
            </a:tbl>
          </a:graphicData>
        </a:graphic>
      </p:graphicFrame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4AC2EE-DFD2-4EF3-9D5C-B8E5BF786974}" type="slidenum">
              <a:rPr lang="pt-BR"/>
              <a:pPr>
                <a:defRPr/>
              </a:pPr>
              <a:t>39</a:t>
            </a:fld>
            <a:endParaRPr lang="pt-BR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ítulo 5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pt-BR" dirty="0"/>
              <a:t>Medidas de Distância</a:t>
            </a:r>
          </a:p>
        </p:txBody>
      </p:sp>
      <p:grpSp>
        <p:nvGrpSpPr>
          <p:cNvPr id="6147" name="Grupo 21"/>
          <p:cNvGrpSpPr>
            <a:grpSpLocks/>
          </p:cNvGrpSpPr>
          <p:nvPr/>
        </p:nvGrpSpPr>
        <p:grpSpPr bwMode="auto">
          <a:xfrm>
            <a:off x="428625" y="1928813"/>
            <a:ext cx="2747963" cy="998537"/>
            <a:chOff x="428596" y="1928802"/>
            <a:chExt cx="2747967" cy="998386"/>
          </a:xfrm>
        </p:grpSpPr>
        <p:graphicFrame>
          <p:nvGraphicFramePr>
            <p:cNvPr id="6220" name="Object 8"/>
            <p:cNvGraphicFramePr>
              <a:graphicFrameLocks noChangeAspect="1"/>
            </p:cNvGraphicFramePr>
            <p:nvPr/>
          </p:nvGraphicFramePr>
          <p:xfrm>
            <a:off x="1000100" y="2241388"/>
            <a:ext cx="2176463" cy="6858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50" name="Equation" r:id="rId4" imgW="1524000" imgH="482600" progId="Equation.DSMT4">
                    <p:embed/>
                  </p:oleObj>
                </mc:Choice>
                <mc:Fallback>
                  <p:oleObj name="Equation" r:id="rId4" imgW="1524000" imgH="482600" progId="Equation.DSMT4">
                    <p:embed/>
                    <p:pic>
                      <p:nvPicPr>
                        <p:cNvPr id="6220" name="Object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00100" y="2241388"/>
                          <a:ext cx="2176463" cy="6858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221" name="Retângulo 12"/>
            <p:cNvSpPr>
              <a:spLocks noChangeArrowheads="1"/>
            </p:cNvSpPr>
            <p:nvPr/>
          </p:nvSpPr>
          <p:spPr bwMode="auto">
            <a:xfrm>
              <a:off x="428596" y="1928802"/>
              <a:ext cx="2081019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 eaLnBrk="0" hangingPunct="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pt-BR" altLang="pt-BR" sz="1600" dirty="0">
                  <a:sym typeface="Symbol" pitchFamily="18" charset="2"/>
                </a:rPr>
                <a:t>Distância Euclidiana</a:t>
              </a:r>
            </a:p>
          </p:txBody>
        </p:sp>
      </p:grpSp>
      <p:grpSp>
        <p:nvGrpSpPr>
          <p:cNvPr id="6" name="Grupo 20"/>
          <p:cNvGrpSpPr>
            <a:grpSpLocks/>
          </p:cNvGrpSpPr>
          <p:nvPr/>
        </p:nvGrpSpPr>
        <p:grpSpPr bwMode="auto">
          <a:xfrm>
            <a:off x="428625" y="3117850"/>
            <a:ext cx="3729038" cy="928688"/>
            <a:chOff x="428596" y="3071810"/>
            <a:chExt cx="3729159" cy="928421"/>
          </a:xfrm>
        </p:grpSpPr>
        <p:sp>
          <p:nvSpPr>
            <p:cNvPr id="6218" name="Retângulo 10"/>
            <p:cNvSpPr>
              <a:spLocks noChangeArrowheads="1"/>
            </p:cNvSpPr>
            <p:nvPr/>
          </p:nvSpPr>
          <p:spPr bwMode="auto">
            <a:xfrm>
              <a:off x="428596" y="3071810"/>
              <a:ext cx="3729159" cy="3384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 eaLnBrk="0" hangingPunct="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pt-BR" altLang="pt-BR" sz="1600">
                  <a:sym typeface="Symbol" pitchFamily="18" charset="2"/>
                </a:rPr>
                <a:t>Distância de Manhattan (Quarteirão)</a:t>
              </a:r>
            </a:p>
          </p:txBody>
        </p:sp>
        <p:graphicFrame>
          <p:nvGraphicFramePr>
            <p:cNvPr id="6219" name="Object 3"/>
            <p:cNvGraphicFramePr>
              <a:graphicFrameLocks noChangeAspect="1"/>
            </p:cNvGraphicFramePr>
            <p:nvPr/>
          </p:nvGraphicFramePr>
          <p:xfrm>
            <a:off x="1000100" y="3387456"/>
            <a:ext cx="1831975" cy="6127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51" name="Equation" r:id="rId6" imgW="1282700" imgH="431800" progId="Equation.DSMT4">
                    <p:embed/>
                  </p:oleObj>
                </mc:Choice>
                <mc:Fallback>
                  <p:oleObj name="Equation" r:id="rId6" imgW="1282700" imgH="431800" progId="Equation.DSMT4">
                    <p:embed/>
                    <p:pic>
                      <p:nvPicPr>
                        <p:cNvPr id="6219" name="Object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00100" y="3387456"/>
                          <a:ext cx="1831975" cy="6127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7" name="Grupo 22"/>
          <p:cNvGrpSpPr>
            <a:grpSpLocks/>
          </p:cNvGrpSpPr>
          <p:nvPr/>
        </p:nvGrpSpPr>
        <p:grpSpPr bwMode="auto">
          <a:xfrm>
            <a:off x="428625" y="4235450"/>
            <a:ext cx="4230688" cy="1017588"/>
            <a:chOff x="428596" y="4235887"/>
            <a:chExt cx="4230663" cy="1017436"/>
          </a:xfrm>
        </p:grpSpPr>
        <p:sp>
          <p:nvSpPr>
            <p:cNvPr id="6215" name="Retângulo 11"/>
            <p:cNvSpPr>
              <a:spLocks noChangeArrowheads="1"/>
            </p:cNvSpPr>
            <p:nvPr/>
          </p:nvSpPr>
          <p:spPr bwMode="auto">
            <a:xfrm>
              <a:off x="428596" y="4235887"/>
              <a:ext cx="2395207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 eaLnBrk="0" hangingPunct="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pt-BR" altLang="pt-BR" sz="1600">
                  <a:sym typeface="Symbol" pitchFamily="18" charset="2"/>
                </a:rPr>
                <a:t>Distância de Minkowski</a:t>
              </a:r>
            </a:p>
          </p:txBody>
        </p:sp>
        <p:graphicFrame>
          <p:nvGraphicFramePr>
            <p:cNvPr id="6216" name="Object 5"/>
            <p:cNvGraphicFramePr>
              <a:graphicFrameLocks noChangeAspect="1"/>
            </p:cNvGraphicFramePr>
            <p:nvPr/>
          </p:nvGraphicFramePr>
          <p:xfrm>
            <a:off x="1000100" y="4477035"/>
            <a:ext cx="2266950" cy="776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52" name="Equation" r:id="rId8" imgW="1586811" imgH="545863" progId="Equation.DSMT4">
                    <p:embed/>
                  </p:oleObj>
                </mc:Choice>
                <mc:Fallback>
                  <p:oleObj name="Equation" r:id="rId8" imgW="1586811" imgH="545863" progId="Equation.DSMT4">
                    <p:embed/>
                    <p:pic>
                      <p:nvPicPr>
                        <p:cNvPr id="6216" name="Object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00100" y="4477035"/>
                          <a:ext cx="2266950" cy="7762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217" name="Retângulo 16"/>
            <p:cNvSpPr>
              <a:spLocks noChangeArrowheads="1"/>
            </p:cNvSpPr>
            <p:nvPr/>
          </p:nvSpPr>
          <p:spPr bwMode="auto">
            <a:xfrm>
              <a:off x="3447068" y="4759488"/>
              <a:ext cx="1212191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 eaLnBrk="0" hangingPunct="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pt-BR" altLang="pt-BR" sz="1600">
                  <a:sym typeface="Symbol" pitchFamily="18" charset="2"/>
                </a:rPr>
                <a:t>sendo </a:t>
              </a:r>
              <a:r>
                <a:rPr lang="pt-BR" altLang="pt-BR" sz="1600" i="1">
                  <a:latin typeface="Times New Roman" charset="0"/>
                  <a:cs typeface="Times New Roman" charset="0"/>
                  <a:sym typeface="Symbol" pitchFamily="18" charset="2"/>
                </a:rPr>
                <a:t>p</a:t>
              </a:r>
              <a:r>
                <a:rPr lang="pt-BR" altLang="pt-BR" sz="1600">
                  <a:latin typeface="Times New Roman" charset="0"/>
                  <a:cs typeface="Times New Roman" charset="0"/>
                  <a:sym typeface="Symbol" pitchFamily="18" charset="2"/>
                </a:rPr>
                <a:t>  1</a:t>
              </a:r>
            </a:p>
          </p:txBody>
        </p:sp>
      </p:grpSp>
      <p:grpSp>
        <p:nvGrpSpPr>
          <p:cNvPr id="8" name="Grupo 18"/>
          <p:cNvGrpSpPr>
            <a:grpSpLocks/>
          </p:cNvGrpSpPr>
          <p:nvPr/>
        </p:nvGrpSpPr>
        <p:grpSpPr bwMode="auto">
          <a:xfrm>
            <a:off x="428625" y="5443538"/>
            <a:ext cx="2530475" cy="842962"/>
            <a:chOff x="428596" y="5019272"/>
            <a:chExt cx="2530479" cy="843058"/>
          </a:xfrm>
        </p:grpSpPr>
        <p:sp>
          <p:nvSpPr>
            <p:cNvPr id="6213" name="Retângulo 13"/>
            <p:cNvSpPr>
              <a:spLocks noChangeArrowheads="1"/>
            </p:cNvSpPr>
            <p:nvPr/>
          </p:nvSpPr>
          <p:spPr bwMode="auto">
            <a:xfrm>
              <a:off x="428596" y="5019272"/>
              <a:ext cx="2441694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 eaLnBrk="0" hangingPunct="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pt-BR" altLang="pt-BR" sz="1600">
                  <a:sym typeface="Symbol" pitchFamily="18" charset="2"/>
                </a:rPr>
                <a:t>Distância de Chebychev</a:t>
              </a:r>
            </a:p>
          </p:txBody>
        </p:sp>
        <p:graphicFrame>
          <p:nvGraphicFramePr>
            <p:cNvPr id="6214" name="Object 4"/>
            <p:cNvGraphicFramePr>
              <a:graphicFrameLocks noChangeAspect="1"/>
            </p:cNvGraphicFramePr>
            <p:nvPr/>
          </p:nvGraphicFramePr>
          <p:xfrm>
            <a:off x="1000100" y="5428942"/>
            <a:ext cx="1958975" cy="4333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53" name="Equation" r:id="rId10" imgW="1371600" imgH="304800" progId="Equation.DSMT4">
                    <p:embed/>
                  </p:oleObj>
                </mc:Choice>
                <mc:Fallback>
                  <p:oleObj name="Equation" r:id="rId10" imgW="1371600" imgH="304800" progId="Equation.DSMT4">
                    <p:embed/>
                    <p:pic>
                      <p:nvPicPr>
                        <p:cNvPr id="6214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00100" y="5428942"/>
                          <a:ext cx="1958975" cy="4333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6151" name="Grupo 77"/>
          <p:cNvGrpSpPr>
            <a:grpSpLocks/>
          </p:cNvGrpSpPr>
          <p:nvPr/>
        </p:nvGrpSpPr>
        <p:grpSpPr bwMode="auto">
          <a:xfrm>
            <a:off x="4356100" y="1785938"/>
            <a:ext cx="1716088" cy="1260475"/>
            <a:chOff x="4356892" y="1785926"/>
            <a:chExt cx="1715306" cy="1260000"/>
          </a:xfrm>
        </p:grpSpPr>
        <p:grpSp>
          <p:nvGrpSpPr>
            <p:cNvPr id="6194" name="Grupo 70"/>
            <p:cNvGrpSpPr>
              <a:grpSpLocks/>
            </p:cNvGrpSpPr>
            <p:nvPr/>
          </p:nvGrpSpPr>
          <p:grpSpPr bwMode="auto">
            <a:xfrm>
              <a:off x="4356892" y="1785926"/>
              <a:ext cx="1715306" cy="1260000"/>
              <a:chOff x="5429256" y="1928802"/>
              <a:chExt cx="1715306" cy="1260000"/>
            </a:xfrm>
          </p:grpSpPr>
          <p:cxnSp>
            <p:nvCxnSpPr>
              <p:cNvPr id="6197" name="Conector reto 42"/>
              <p:cNvCxnSpPr>
                <a:cxnSpLocks noChangeShapeType="1"/>
              </p:cNvCxnSpPr>
              <p:nvPr/>
            </p:nvCxnSpPr>
            <p:spPr bwMode="auto">
              <a:xfrm flipV="1">
                <a:off x="5856514" y="2362200"/>
                <a:ext cx="863600" cy="402771"/>
              </a:xfrm>
              <a:prstGeom prst="line">
                <a:avLst/>
              </a:prstGeom>
              <a:noFill/>
              <a:ln w="19050" algn="ctr">
                <a:solidFill>
                  <a:srgbClr val="FF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grpSp>
            <p:nvGrpSpPr>
              <p:cNvPr id="6198" name="Grupo 40"/>
              <p:cNvGrpSpPr>
                <a:grpSpLocks/>
              </p:cNvGrpSpPr>
              <p:nvPr/>
            </p:nvGrpSpPr>
            <p:grpSpPr bwMode="auto">
              <a:xfrm>
                <a:off x="5429256" y="1928802"/>
                <a:ext cx="1715306" cy="1260000"/>
                <a:chOff x="5429256" y="1928802"/>
                <a:chExt cx="1715306" cy="1260000"/>
              </a:xfrm>
            </p:grpSpPr>
            <p:grpSp>
              <p:nvGrpSpPr>
                <p:cNvPr id="6199" name="Grupo 37"/>
                <p:cNvGrpSpPr>
                  <a:grpSpLocks/>
                </p:cNvGrpSpPr>
                <p:nvPr/>
              </p:nvGrpSpPr>
              <p:grpSpPr bwMode="auto">
                <a:xfrm>
                  <a:off x="5429256" y="1928802"/>
                  <a:ext cx="1715306" cy="1260000"/>
                  <a:chOff x="4928396" y="2214554"/>
                  <a:chExt cx="1980000" cy="1260000"/>
                </a:xfrm>
              </p:grpSpPr>
              <p:grpSp>
                <p:nvGrpSpPr>
                  <p:cNvPr id="6202" name="Grupo 35"/>
                  <p:cNvGrpSpPr>
                    <a:grpSpLocks/>
                  </p:cNvGrpSpPr>
                  <p:nvPr/>
                </p:nvGrpSpPr>
                <p:grpSpPr bwMode="auto">
                  <a:xfrm>
                    <a:off x="4928396" y="2214554"/>
                    <a:ext cx="1980000" cy="1260000"/>
                    <a:chOff x="4928396" y="2214554"/>
                    <a:chExt cx="2002646" cy="928694"/>
                  </a:xfrm>
                </p:grpSpPr>
                <p:cxnSp>
                  <p:nvCxnSpPr>
                    <p:cNvPr id="6208" name="Conector reto 24"/>
                    <p:cNvCxnSpPr>
                      <a:cxnSpLocks noChangeShapeType="1"/>
                    </p:cNvCxnSpPr>
                    <p:nvPr/>
                  </p:nvCxnSpPr>
                  <p:spPr bwMode="auto">
                    <a:xfrm rot="5400000">
                      <a:off x="4464843" y="2678107"/>
                      <a:ext cx="928694" cy="1588"/>
                    </a:xfrm>
                    <a:prstGeom prst="line">
                      <a:avLst/>
                    </a:prstGeom>
                    <a:noFill/>
                    <a:ln w="9525" algn="ctr">
                      <a:solidFill>
                        <a:schemeClr val="tx1"/>
                      </a:solidFill>
                      <a:prstDash val="dash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</p:cxnSp>
                <p:cxnSp>
                  <p:nvCxnSpPr>
                    <p:cNvPr id="6209" name="Conector reto 25"/>
                    <p:cNvCxnSpPr>
                      <a:cxnSpLocks noChangeShapeType="1"/>
                    </p:cNvCxnSpPr>
                    <p:nvPr/>
                  </p:nvCxnSpPr>
                  <p:spPr bwMode="auto">
                    <a:xfrm rot="5400000">
                      <a:off x="4965107" y="2678107"/>
                      <a:ext cx="928694" cy="1588"/>
                    </a:xfrm>
                    <a:prstGeom prst="line">
                      <a:avLst/>
                    </a:prstGeom>
                    <a:noFill/>
                    <a:ln w="9525" algn="ctr">
                      <a:solidFill>
                        <a:schemeClr val="tx1"/>
                      </a:solidFill>
                      <a:prstDash val="dash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</p:cxnSp>
                <p:cxnSp>
                  <p:nvCxnSpPr>
                    <p:cNvPr id="6210" name="Conector reto 26"/>
                    <p:cNvCxnSpPr>
                      <a:cxnSpLocks noChangeShapeType="1"/>
                    </p:cNvCxnSpPr>
                    <p:nvPr/>
                  </p:nvCxnSpPr>
                  <p:spPr bwMode="auto">
                    <a:xfrm rot="5400000">
                      <a:off x="5465371" y="2678107"/>
                      <a:ext cx="928694" cy="1588"/>
                    </a:xfrm>
                    <a:prstGeom prst="line">
                      <a:avLst/>
                    </a:prstGeom>
                    <a:noFill/>
                    <a:ln w="9525" algn="ctr">
                      <a:solidFill>
                        <a:schemeClr val="tx1"/>
                      </a:solidFill>
                      <a:prstDash val="dash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</p:cxnSp>
                <p:cxnSp>
                  <p:nvCxnSpPr>
                    <p:cNvPr id="6211" name="Conector reto 27"/>
                    <p:cNvCxnSpPr>
                      <a:cxnSpLocks noChangeShapeType="1"/>
                    </p:cNvCxnSpPr>
                    <p:nvPr/>
                  </p:nvCxnSpPr>
                  <p:spPr bwMode="auto">
                    <a:xfrm rot="5400000">
                      <a:off x="5965635" y="2678107"/>
                      <a:ext cx="928694" cy="1588"/>
                    </a:xfrm>
                    <a:prstGeom prst="line">
                      <a:avLst/>
                    </a:prstGeom>
                    <a:noFill/>
                    <a:ln w="9525" algn="ctr">
                      <a:solidFill>
                        <a:schemeClr val="tx1"/>
                      </a:solidFill>
                      <a:prstDash val="dash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</p:cxnSp>
                <p:cxnSp>
                  <p:nvCxnSpPr>
                    <p:cNvPr id="6212" name="Conector reto 28"/>
                    <p:cNvCxnSpPr>
                      <a:cxnSpLocks noChangeShapeType="1"/>
                    </p:cNvCxnSpPr>
                    <p:nvPr/>
                  </p:nvCxnSpPr>
                  <p:spPr bwMode="auto">
                    <a:xfrm rot="5400000">
                      <a:off x="6465901" y="2678107"/>
                      <a:ext cx="928694" cy="1588"/>
                    </a:xfrm>
                    <a:prstGeom prst="line">
                      <a:avLst/>
                    </a:prstGeom>
                    <a:noFill/>
                    <a:ln w="9525" algn="ctr">
                      <a:solidFill>
                        <a:schemeClr val="tx1"/>
                      </a:solidFill>
                      <a:prstDash val="dash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</p:cxnSp>
              </p:grpSp>
              <p:grpSp>
                <p:nvGrpSpPr>
                  <p:cNvPr id="6203" name="Grupo 36"/>
                  <p:cNvGrpSpPr>
                    <a:grpSpLocks/>
                  </p:cNvGrpSpPr>
                  <p:nvPr/>
                </p:nvGrpSpPr>
                <p:grpSpPr bwMode="auto">
                  <a:xfrm>
                    <a:off x="4928396" y="2214554"/>
                    <a:ext cx="1980000" cy="1260000"/>
                    <a:chOff x="4929190" y="2285992"/>
                    <a:chExt cx="2000264" cy="1287472"/>
                  </a:xfrm>
                </p:grpSpPr>
                <p:cxnSp>
                  <p:nvCxnSpPr>
                    <p:cNvPr id="6204" name="Conector reto 31"/>
                    <p:cNvCxnSpPr>
                      <a:cxnSpLocks noChangeShapeType="1"/>
                    </p:cNvCxnSpPr>
                    <p:nvPr/>
                  </p:nvCxnSpPr>
                  <p:spPr bwMode="auto">
                    <a:xfrm>
                      <a:off x="4929190" y="2285992"/>
                      <a:ext cx="2000264" cy="1588"/>
                    </a:xfrm>
                    <a:prstGeom prst="line">
                      <a:avLst/>
                    </a:prstGeom>
                    <a:noFill/>
                    <a:ln w="9525" algn="ctr">
                      <a:solidFill>
                        <a:schemeClr val="tx1"/>
                      </a:solidFill>
                      <a:prstDash val="dash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</p:cxnSp>
                <p:cxnSp>
                  <p:nvCxnSpPr>
                    <p:cNvPr id="6205" name="Conector reto 32"/>
                    <p:cNvCxnSpPr>
                      <a:cxnSpLocks noChangeShapeType="1"/>
                    </p:cNvCxnSpPr>
                    <p:nvPr/>
                  </p:nvCxnSpPr>
                  <p:spPr bwMode="auto">
                    <a:xfrm>
                      <a:off x="4929190" y="2714620"/>
                      <a:ext cx="2000264" cy="1588"/>
                    </a:xfrm>
                    <a:prstGeom prst="line">
                      <a:avLst/>
                    </a:prstGeom>
                    <a:noFill/>
                    <a:ln w="9525" algn="ctr">
                      <a:solidFill>
                        <a:schemeClr val="tx1"/>
                      </a:solidFill>
                      <a:prstDash val="dash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</p:cxnSp>
                <p:cxnSp>
                  <p:nvCxnSpPr>
                    <p:cNvPr id="6206" name="Conector reto 33"/>
                    <p:cNvCxnSpPr>
                      <a:cxnSpLocks noChangeShapeType="1"/>
                    </p:cNvCxnSpPr>
                    <p:nvPr/>
                  </p:nvCxnSpPr>
                  <p:spPr bwMode="auto">
                    <a:xfrm>
                      <a:off x="4929190" y="3143248"/>
                      <a:ext cx="2000264" cy="1588"/>
                    </a:xfrm>
                    <a:prstGeom prst="line">
                      <a:avLst/>
                    </a:prstGeom>
                    <a:noFill/>
                    <a:ln w="9525" algn="ctr">
                      <a:solidFill>
                        <a:schemeClr val="tx1"/>
                      </a:solidFill>
                      <a:prstDash val="dash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</p:cxnSp>
                <p:cxnSp>
                  <p:nvCxnSpPr>
                    <p:cNvPr id="6207" name="Conector reto 34"/>
                    <p:cNvCxnSpPr>
                      <a:cxnSpLocks noChangeShapeType="1"/>
                    </p:cNvCxnSpPr>
                    <p:nvPr/>
                  </p:nvCxnSpPr>
                  <p:spPr bwMode="auto">
                    <a:xfrm>
                      <a:off x="4929190" y="3571876"/>
                      <a:ext cx="2000264" cy="1588"/>
                    </a:xfrm>
                    <a:prstGeom prst="line">
                      <a:avLst/>
                    </a:prstGeom>
                    <a:noFill/>
                    <a:ln w="9525" algn="ctr">
                      <a:solidFill>
                        <a:schemeClr val="tx1"/>
                      </a:solidFill>
                      <a:prstDash val="dash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</p:cxnSp>
              </p:grpSp>
            </p:grpSp>
            <p:sp>
              <p:nvSpPr>
                <p:cNvPr id="6200" name="Elipse 38"/>
                <p:cNvSpPr>
                  <a:spLocks noChangeArrowheads="1"/>
                </p:cNvSpPr>
                <p:nvPr/>
              </p:nvSpPr>
              <p:spPr bwMode="auto">
                <a:xfrm>
                  <a:off x="5819899" y="2730303"/>
                  <a:ext cx="71438" cy="71438"/>
                </a:xfrm>
                <a:prstGeom prst="ellipse">
                  <a:avLst/>
                </a:prstGeom>
                <a:solidFill>
                  <a:schemeClr val="tx1"/>
                </a:solidFill>
                <a:ln w="9525" algn="ctr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 eaLnBrk="0" hangingPunct="0">
                    <a:spcBef>
                      <a:spcPct val="20000"/>
                    </a:spcBef>
                    <a:buChar char="•"/>
                    <a:defRPr sz="2800">
                      <a:solidFill>
                        <a:schemeClr val="tx1"/>
                      </a:solidFill>
                      <a:latin typeface="Comic Sans MS" pitchFamily="66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–"/>
                    <a:defRPr sz="2400">
                      <a:solidFill>
                        <a:schemeClr val="tx1"/>
                      </a:solidFill>
                      <a:latin typeface="Comic Sans MS" pitchFamily="66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itchFamily="66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Comic Sans MS" pitchFamily="66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Comic Sans MS" pitchFamily="66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omic Sans MS" pitchFamily="66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omic Sans MS" pitchFamily="66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omic Sans MS" pitchFamily="66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omic Sans MS" pitchFamily="66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FontTx/>
                    <a:buNone/>
                  </a:pPr>
                  <a:endParaRPr lang="pt-BR" altLang="pt-BR" sz="1600"/>
                </a:p>
              </p:txBody>
            </p:sp>
            <p:sp>
              <p:nvSpPr>
                <p:cNvPr id="6201" name="Elipse 39"/>
                <p:cNvSpPr>
                  <a:spLocks noChangeArrowheads="1"/>
                </p:cNvSpPr>
                <p:nvPr/>
              </p:nvSpPr>
              <p:spPr bwMode="auto">
                <a:xfrm>
                  <a:off x="6683774" y="2323977"/>
                  <a:ext cx="71438" cy="71438"/>
                </a:xfrm>
                <a:prstGeom prst="ellipse">
                  <a:avLst/>
                </a:prstGeom>
                <a:solidFill>
                  <a:schemeClr val="tx1"/>
                </a:solidFill>
                <a:ln w="9525" algn="ctr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 eaLnBrk="0" hangingPunct="0">
                    <a:spcBef>
                      <a:spcPct val="20000"/>
                    </a:spcBef>
                    <a:buChar char="•"/>
                    <a:defRPr sz="2800">
                      <a:solidFill>
                        <a:schemeClr val="tx1"/>
                      </a:solidFill>
                      <a:latin typeface="Comic Sans MS" pitchFamily="66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–"/>
                    <a:defRPr sz="2400">
                      <a:solidFill>
                        <a:schemeClr val="tx1"/>
                      </a:solidFill>
                      <a:latin typeface="Comic Sans MS" pitchFamily="66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itchFamily="66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Comic Sans MS" pitchFamily="66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Comic Sans MS" pitchFamily="66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omic Sans MS" pitchFamily="66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omic Sans MS" pitchFamily="66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omic Sans MS" pitchFamily="66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omic Sans MS" pitchFamily="66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FontTx/>
                    <a:buNone/>
                  </a:pPr>
                  <a:endParaRPr lang="pt-BR" altLang="pt-BR" sz="1600"/>
                </a:p>
              </p:txBody>
            </p:sp>
          </p:grpSp>
        </p:grpSp>
        <p:sp>
          <p:nvSpPr>
            <p:cNvPr id="6195" name="CaixaDeTexto 72"/>
            <p:cNvSpPr txBox="1">
              <a:spLocks noChangeArrowheads="1"/>
            </p:cNvSpPr>
            <p:nvPr/>
          </p:nvSpPr>
          <p:spPr bwMode="auto">
            <a:xfrm>
              <a:off x="4593772" y="2568608"/>
              <a:ext cx="242374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pt-BR" altLang="pt-BR" sz="1600" i="1">
                  <a:latin typeface="Times New Roman" charset="0"/>
                  <a:cs typeface="Times New Roman" charset="0"/>
                </a:rPr>
                <a:t>i</a:t>
              </a:r>
            </a:p>
          </p:txBody>
        </p:sp>
        <p:sp>
          <p:nvSpPr>
            <p:cNvPr id="6196" name="CaixaDeTexto 73"/>
            <p:cNvSpPr txBox="1">
              <a:spLocks noChangeArrowheads="1"/>
            </p:cNvSpPr>
            <p:nvPr/>
          </p:nvSpPr>
          <p:spPr bwMode="auto">
            <a:xfrm>
              <a:off x="5643404" y="2150866"/>
              <a:ext cx="242374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pt-BR" altLang="pt-BR" sz="1600" i="1">
                  <a:latin typeface="Times New Roman" charset="0"/>
                  <a:cs typeface="Times New Roman" charset="0"/>
                </a:rPr>
                <a:t>j</a:t>
              </a:r>
            </a:p>
          </p:txBody>
        </p:sp>
      </p:grpSp>
      <p:grpSp>
        <p:nvGrpSpPr>
          <p:cNvPr id="15" name="Grupo 76"/>
          <p:cNvGrpSpPr>
            <a:grpSpLocks/>
          </p:cNvGrpSpPr>
          <p:nvPr/>
        </p:nvGrpSpPr>
        <p:grpSpPr bwMode="auto">
          <a:xfrm>
            <a:off x="4356100" y="3143250"/>
            <a:ext cx="1716088" cy="1260475"/>
            <a:chOff x="4356892" y="3143248"/>
            <a:chExt cx="1715306" cy="1260000"/>
          </a:xfrm>
        </p:grpSpPr>
        <p:grpSp>
          <p:nvGrpSpPr>
            <p:cNvPr id="6174" name="Grupo 71"/>
            <p:cNvGrpSpPr>
              <a:grpSpLocks/>
            </p:cNvGrpSpPr>
            <p:nvPr/>
          </p:nvGrpSpPr>
          <p:grpSpPr bwMode="auto">
            <a:xfrm>
              <a:off x="4356892" y="3143248"/>
              <a:ext cx="1715306" cy="1260000"/>
              <a:chOff x="5429256" y="3357562"/>
              <a:chExt cx="1715306" cy="1260000"/>
            </a:xfrm>
          </p:grpSpPr>
          <p:grpSp>
            <p:nvGrpSpPr>
              <p:cNvPr id="6177" name="Grupo 47"/>
              <p:cNvGrpSpPr>
                <a:grpSpLocks/>
              </p:cNvGrpSpPr>
              <p:nvPr/>
            </p:nvGrpSpPr>
            <p:grpSpPr bwMode="auto">
              <a:xfrm>
                <a:off x="5429256" y="3357562"/>
                <a:ext cx="1715306" cy="1260000"/>
                <a:chOff x="5429256" y="1928802"/>
                <a:chExt cx="1715306" cy="1260000"/>
              </a:xfrm>
            </p:grpSpPr>
            <p:grpSp>
              <p:nvGrpSpPr>
                <p:cNvPr id="6180" name="Grupo 37"/>
                <p:cNvGrpSpPr>
                  <a:grpSpLocks/>
                </p:cNvGrpSpPr>
                <p:nvPr/>
              </p:nvGrpSpPr>
              <p:grpSpPr bwMode="auto">
                <a:xfrm>
                  <a:off x="5429145" y="1928637"/>
                  <a:ext cx="1715417" cy="1260165"/>
                  <a:chOff x="4928268" y="2214389"/>
                  <a:chExt cx="1980128" cy="1260165"/>
                </a:xfrm>
              </p:grpSpPr>
              <p:grpSp>
                <p:nvGrpSpPr>
                  <p:cNvPr id="6183" name="Grupo 35"/>
                  <p:cNvGrpSpPr>
                    <a:grpSpLocks/>
                  </p:cNvGrpSpPr>
                  <p:nvPr/>
                </p:nvGrpSpPr>
                <p:grpSpPr bwMode="auto">
                  <a:xfrm>
                    <a:off x="4928268" y="2214554"/>
                    <a:ext cx="1979948" cy="1260000"/>
                    <a:chOff x="4928396" y="2214554"/>
                    <a:chExt cx="2002646" cy="928694"/>
                  </a:xfrm>
                </p:grpSpPr>
                <p:cxnSp>
                  <p:nvCxnSpPr>
                    <p:cNvPr id="6189" name="Conector reto 57"/>
                    <p:cNvCxnSpPr>
                      <a:cxnSpLocks noChangeShapeType="1"/>
                    </p:cNvCxnSpPr>
                    <p:nvPr/>
                  </p:nvCxnSpPr>
                  <p:spPr bwMode="auto">
                    <a:xfrm rot="5400000">
                      <a:off x="4464843" y="2678107"/>
                      <a:ext cx="928694" cy="1588"/>
                    </a:xfrm>
                    <a:prstGeom prst="line">
                      <a:avLst/>
                    </a:prstGeom>
                    <a:noFill/>
                    <a:ln w="9525" algn="ctr">
                      <a:solidFill>
                        <a:schemeClr val="tx1"/>
                      </a:solidFill>
                      <a:prstDash val="dash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</p:cxnSp>
                <p:cxnSp>
                  <p:nvCxnSpPr>
                    <p:cNvPr id="6190" name="Conector reto 59"/>
                    <p:cNvCxnSpPr>
                      <a:cxnSpLocks noChangeShapeType="1"/>
                    </p:cNvCxnSpPr>
                    <p:nvPr/>
                  </p:nvCxnSpPr>
                  <p:spPr bwMode="auto">
                    <a:xfrm rot="5400000">
                      <a:off x="4965107" y="2678107"/>
                      <a:ext cx="928694" cy="1588"/>
                    </a:xfrm>
                    <a:prstGeom prst="line">
                      <a:avLst/>
                    </a:prstGeom>
                    <a:noFill/>
                    <a:ln w="9525" algn="ctr">
                      <a:solidFill>
                        <a:schemeClr val="tx1"/>
                      </a:solidFill>
                      <a:prstDash val="dash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</p:cxnSp>
                <p:cxnSp>
                  <p:nvCxnSpPr>
                    <p:cNvPr id="6191" name="Conector reto 60"/>
                    <p:cNvCxnSpPr>
                      <a:cxnSpLocks noChangeShapeType="1"/>
                    </p:cNvCxnSpPr>
                    <p:nvPr/>
                  </p:nvCxnSpPr>
                  <p:spPr bwMode="auto">
                    <a:xfrm rot="5400000">
                      <a:off x="5465371" y="2678107"/>
                      <a:ext cx="928694" cy="1588"/>
                    </a:xfrm>
                    <a:prstGeom prst="line">
                      <a:avLst/>
                    </a:prstGeom>
                    <a:noFill/>
                    <a:ln w="9525" algn="ctr">
                      <a:solidFill>
                        <a:schemeClr val="tx1"/>
                      </a:solidFill>
                      <a:prstDash val="dash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</p:cxnSp>
                <p:cxnSp>
                  <p:nvCxnSpPr>
                    <p:cNvPr id="6192" name="Conector reto 61"/>
                    <p:cNvCxnSpPr>
                      <a:cxnSpLocks noChangeShapeType="1"/>
                    </p:cNvCxnSpPr>
                    <p:nvPr/>
                  </p:nvCxnSpPr>
                  <p:spPr bwMode="auto">
                    <a:xfrm rot="5400000">
                      <a:off x="5965635" y="2678107"/>
                      <a:ext cx="928694" cy="1588"/>
                    </a:xfrm>
                    <a:prstGeom prst="line">
                      <a:avLst/>
                    </a:prstGeom>
                    <a:noFill/>
                    <a:ln w="9525" algn="ctr">
                      <a:solidFill>
                        <a:schemeClr val="tx1"/>
                      </a:solidFill>
                      <a:prstDash val="dash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</p:cxnSp>
                <p:cxnSp>
                  <p:nvCxnSpPr>
                    <p:cNvPr id="6193" name="Conector reto 62"/>
                    <p:cNvCxnSpPr>
                      <a:cxnSpLocks noChangeShapeType="1"/>
                    </p:cNvCxnSpPr>
                    <p:nvPr/>
                  </p:nvCxnSpPr>
                  <p:spPr bwMode="auto">
                    <a:xfrm rot="5400000">
                      <a:off x="6465901" y="2678107"/>
                      <a:ext cx="928694" cy="1588"/>
                    </a:xfrm>
                    <a:prstGeom prst="line">
                      <a:avLst/>
                    </a:prstGeom>
                    <a:noFill/>
                    <a:ln w="9525" algn="ctr">
                      <a:solidFill>
                        <a:schemeClr val="tx1"/>
                      </a:solidFill>
                      <a:prstDash val="dash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</p:cxnSp>
              </p:grpSp>
              <p:grpSp>
                <p:nvGrpSpPr>
                  <p:cNvPr id="6184" name="Grupo 36"/>
                  <p:cNvGrpSpPr>
                    <a:grpSpLocks/>
                  </p:cNvGrpSpPr>
                  <p:nvPr/>
                </p:nvGrpSpPr>
                <p:grpSpPr bwMode="auto">
                  <a:xfrm>
                    <a:off x="4928396" y="2214389"/>
                    <a:ext cx="1980000" cy="1259907"/>
                    <a:chOff x="4929190" y="2285992"/>
                    <a:chExt cx="2000264" cy="1287472"/>
                  </a:xfrm>
                </p:grpSpPr>
                <p:cxnSp>
                  <p:nvCxnSpPr>
                    <p:cNvPr id="6185" name="Conector reto 53"/>
                    <p:cNvCxnSpPr>
                      <a:cxnSpLocks noChangeShapeType="1"/>
                    </p:cNvCxnSpPr>
                    <p:nvPr/>
                  </p:nvCxnSpPr>
                  <p:spPr bwMode="auto">
                    <a:xfrm>
                      <a:off x="4929190" y="2285992"/>
                      <a:ext cx="2000264" cy="1588"/>
                    </a:xfrm>
                    <a:prstGeom prst="line">
                      <a:avLst/>
                    </a:prstGeom>
                    <a:noFill/>
                    <a:ln w="9525" algn="ctr">
                      <a:solidFill>
                        <a:schemeClr val="tx1"/>
                      </a:solidFill>
                      <a:prstDash val="dash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</p:cxnSp>
                <p:cxnSp>
                  <p:nvCxnSpPr>
                    <p:cNvPr id="6186" name="Conector reto 54"/>
                    <p:cNvCxnSpPr>
                      <a:cxnSpLocks noChangeShapeType="1"/>
                    </p:cNvCxnSpPr>
                    <p:nvPr/>
                  </p:nvCxnSpPr>
                  <p:spPr bwMode="auto">
                    <a:xfrm>
                      <a:off x="4929190" y="2714620"/>
                      <a:ext cx="2000264" cy="1588"/>
                    </a:xfrm>
                    <a:prstGeom prst="line">
                      <a:avLst/>
                    </a:prstGeom>
                    <a:noFill/>
                    <a:ln w="9525" algn="ctr">
                      <a:solidFill>
                        <a:schemeClr val="tx1"/>
                      </a:solidFill>
                      <a:prstDash val="dash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</p:cxnSp>
                <p:cxnSp>
                  <p:nvCxnSpPr>
                    <p:cNvPr id="6187" name="Conector reto 55"/>
                    <p:cNvCxnSpPr>
                      <a:cxnSpLocks noChangeShapeType="1"/>
                    </p:cNvCxnSpPr>
                    <p:nvPr/>
                  </p:nvCxnSpPr>
                  <p:spPr bwMode="auto">
                    <a:xfrm>
                      <a:off x="4929190" y="3143248"/>
                      <a:ext cx="2000264" cy="1588"/>
                    </a:xfrm>
                    <a:prstGeom prst="line">
                      <a:avLst/>
                    </a:prstGeom>
                    <a:noFill/>
                    <a:ln w="9525" algn="ctr">
                      <a:solidFill>
                        <a:schemeClr val="tx1"/>
                      </a:solidFill>
                      <a:prstDash val="dash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</p:cxnSp>
                <p:cxnSp>
                  <p:nvCxnSpPr>
                    <p:cNvPr id="6188" name="Conector reto 56"/>
                    <p:cNvCxnSpPr>
                      <a:cxnSpLocks noChangeShapeType="1"/>
                    </p:cNvCxnSpPr>
                    <p:nvPr/>
                  </p:nvCxnSpPr>
                  <p:spPr bwMode="auto">
                    <a:xfrm>
                      <a:off x="4929190" y="3571876"/>
                      <a:ext cx="2000264" cy="1588"/>
                    </a:xfrm>
                    <a:prstGeom prst="line">
                      <a:avLst/>
                    </a:prstGeom>
                    <a:noFill/>
                    <a:ln w="9525" algn="ctr">
                      <a:solidFill>
                        <a:schemeClr val="tx1"/>
                      </a:solidFill>
                      <a:prstDash val="dash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</p:cxnSp>
              </p:grpSp>
            </p:grpSp>
            <p:sp>
              <p:nvSpPr>
                <p:cNvPr id="6181" name="Elipse 49"/>
                <p:cNvSpPr>
                  <a:spLocks noChangeArrowheads="1"/>
                </p:cNvSpPr>
                <p:nvPr/>
              </p:nvSpPr>
              <p:spPr bwMode="auto">
                <a:xfrm>
                  <a:off x="5819899" y="2730303"/>
                  <a:ext cx="71438" cy="71438"/>
                </a:xfrm>
                <a:prstGeom prst="ellipse">
                  <a:avLst/>
                </a:prstGeom>
                <a:solidFill>
                  <a:schemeClr val="tx1"/>
                </a:solidFill>
                <a:ln w="9525" algn="ctr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 eaLnBrk="0" hangingPunct="0">
                    <a:spcBef>
                      <a:spcPct val="20000"/>
                    </a:spcBef>
                    <a:buChar char="•"/>
                    <a:defRPr sz="2800">
                      <a:solidFill>
                        <a:schemeClr val="tx1"/>
                      </a:solidFill>
                      <a:latin typeface="Comic Sans MS" pitchFamily="66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–"/>
                    <a:defRPr sz="2400">
                      <a:solidFill>
                        <a:schemeClr val="tx1"/>
                      </a:solidFill>
                      <a:latin typeface="Comic Sans MS" pitchFamily="66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itchFamily="66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Comic Sans MS" pitchFamily="66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Comic Sans MS" pitchFamily="66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omic Sans MS" pitchFamily="66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omic Sans MS" pitchFamily="66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omic Sans MS" pitchFamily="66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omic Sans MS" pitchFamily="66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FontTx/>
                    <a:buNone/>
                  </a:pPr>
                  <a:endParaRPr lang="pt-BR" altLang="pt-BR" sz="1600"/>
                </a:p>
              </p:txBody>
            </p:sp>
            <p:sp>
              <p:nvSpPr>
                <p:cNvPr id="6182" name="Elipse 50"/>
                <p:cNvSpPr>
                  <a:spLocks noChangeArrowheads="1"/>
                </p:cNvSpPr>
                <p:nvPr/>
              </p:nvSpPr>
              <p:spPr bwMode="auto">
                <a:xfrm>
                  <a:off x="6683774" y="2323977"/>
                  <a:ext cx="71438" cy="71438"/>
                </a:xfrm>
                <a:prstGeom prst="ellipse">
                  <a:avLst/>
                </a:prstGeom>
                <a:solidFill>
                  <a:schemeClr val="tx1"/>
                </a:solidFill>
                <a:ln w="9525" algn="ctr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 eaLnBrk="0" hangingPunct="0">
                    <a:spcBef>
                      <a:spcPct val="20000"/>
                    </a:spcBef>
                    <a:buChar char="•"/>
                    <a:defRPr sz="2800">
                      <a:solidFill>
                        <a:schemeClr val="tx1"/>
                      </a:solidFill>
                      <a:latin typeface="Comic Sans MS" pitchFamily="66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–"/>
                    <a:defRPr sz="2400">
                      <a:solidFill>
                        <a:schemeClr val="tx1"/>
                      </a:solidFill>
                      <a:latin typeface="Comic Sans MS" pitchFamily="66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itchFamily="66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Comic Sans MS" pitchFamily="66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Comic Sans MS" pitchFamily="66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omic Sans MS" pitchFamily="66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omic Sans MS" pitchFamily="66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omic Sans MS" pitchFamily="66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omic Sans MS" pitchFamily="66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FontTx/>
                    <a:buNone/>
                  </a:pPr>
                  <a:endParaRPr lang="pt-BR" altLang="pt-BR" sz="1600"/>
                </a:p>
              </p:txBody>
            </p:sp>
          </p:grpSp>
          <p:cxnSp>
            <p:nvCxnSpPr>
              <p:cNvPr id="6178" name="Conector reto 46"/>
              <p:cNvCxnSpPr>
                <a:cxnSpLocks noChangeShapeType="1"/>
              </p:cNvCxnSpPr>
              <p:nvPr/>
            </p:nvCxnSpPr>
            <p:spPr bwMode="auto">
              <a:xfrm>
                <a:off x="5856430" y="3775013"/>
                <a:ext cx="821892" cy="3558"/>
              </a:xfrm>
              <a:prstGeom prst="line">
                <a:avLst/>
              </a:prstGeom>
              <a:noFill/>
              <a:ln w="19050" algn="ctr">
                <a:solidFill>
                  <a:srgbClr val="FF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6179" name="Conector reto 67"/>
              <p:cNvCxnSpPr>
                <a:cxnSpLocks noChangeShapeType="1"/>
              </p:cNvCxnSpPr>
              <p:nvPr/>
            </p:nvCxnSpPr>
            <p:spPr bwMode="auto">
              <a:xfrm rot="5400000">
                <a:off x="5661211" y="3958844"/>
                <a:ext cx="386166" cy="4273"/>
              </a:xfrm>
              <a:prstGeom prst="line">
                <a:avLst/>
              </a:prstGeom>
              <a:noFill/>
              <a:ln w="19050" algn="ctr">
                <a:solidFill>
                  <a:srgbClr val="FF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sp>
          <p:nvSpPr>
            <p:cNvPr id="6175" name="CaixaDeTexto 74"/>
            <p:cNvSpPr txBox="1">
              <a:spLocks noChangeArrowheads="1"/>
            </p:cNvSpPr>
            <p:nvPr/>
          </p:nvSpPr>
          <p:spPr bwMode="auto">
            <a:xfrm>
              <a:off x="4593772" y="3915044"/>
              <a:ext cx="242374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pt-BR" altLang="pt-BR" sz="1600" i="1">
                  <a:latin typeface="Times New Roman" charset="0"/>
                  <a:cs typeface="Times New Roman" charset="0"/>
                </a:rPr>
                <a:t>i</a:t>
              </a:r>
            </a:p>
          </p:txBody>
        </p:sp>
        <p:sp>
          <p:nvSpPr>
            <p:cNvPr id="6176" name="CaixaDeTexto 75"/>
            <p:cNvSpPr txBox="1">
              <a:spLocks noChangeArrowheads="1"/>
            </p:cNvSpPr>
            <p:nvPr/>
          </p:nvSpPr>
          <p:spPr bwMode="auto">
            <a:xfrm>
              <a:off x="5643404" y="3497302"/>
              <a:ext cx="242374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pt-BR" altLang="pt-BR" sz="1600" i="1">
                  <a:latin typeface="Times New Roman" charset="0"/>
                  <a:cs typeface="Times New Roman" charset="0"/>
                </a:rPr>
                <a:t>j</a:t>
              </a:r>
            </a:p>
          </p:txBody>
        </p:sp>
      </p:grpSp>
      <p:grpSp>
        <p:nvGrpSpPr>
          <p:cNvPr id="21" name="Grupo 78"/>
          <p:cNvGrpSpPr>
            <a:grpSpLocks/>
          </p:cNvGrpSpPr>
          <p:nvPr/>
        </p:nvGrpSpPr>
        <p:grpSpPr bwMode="auto">
          <a:xfrm>
            <a:off x="4356100" y="5429250"/>
            <a:ext cx="1716088" cy="1260475"/>
            <a:chOff x="4356892" y="3143248"/>
            <a:chExt cx="1715306" cy="1260000"/>
          </a:xfrm>
        </p:grpSpPr>
        <p:grpSp>
          <p:nvGrpSpPr>
            <p:cNvPr id="6155" name="Grupo 79"/>
            <p:cNvGrpSpPr>
              <a:grpSpLocks/>
            </p:cNvGrpSpPr>
            <p:nvPr/>
          </p:nvGrpSpPr>
          <p:grpSpPr bwMode="auto">
            <a:xfrm>
              <a:off x="4356781" y="3143083"/>
              <a:ext cx="1715417" cy="1260165"/>
              <a:chOff x="5429145" y="3357397"/>
              <a:chExt cx="1715417" cy="1260165"/>
            </a:xfrm>
          </p:grpSpPr>
          <p:grpSp>
            <p:nvGrpSpPr>
              <p:cNvPr id="6158" name="Grupo 82"/>
              <p:cNvGrpSpPr>
                <a:grpSpLocks/>
              </p:cNvGrpSpPr>
              <p:nvPr/>
            </p:nvGrpSpPr>
            <p:grpSpPr bwMode="auto">
              <a:xfrm>
                <a:off x="5429145" y="3357397"/>
                <a:ext cx="1715417" cy="1260165"/>
                <a:chOff x="5429145" y="1928637"/>
                <a:chExt cx="1715417" cy="1260165"/>
              </a:xfrm>
            </p:grpSpPr>
            <p:grpSp>
              <p:nvGrpSpPr>
                <p:cNvPr id="6160" name="Grupo 37"/>
                <p:cNvGrpSpPr>
                  <a:grpSpLocks/>
                </p:cNvGrpSpPr>
                <p:nvPr/>
              </p:nvGrpSpPr>
              <p:grpSpPr bwMode="auto">
                <a:xfrm>
                  <a:off x="5429145" y="1928637"/>
                  <a:ext cx="1715417" cy="1260165"/>
                  <a:chOff x="4928268" y="2214389"/>
                  <a:chExt cx="1980128" cy="1260165"/>
                </a:xfrm>
              </p:grpSpPr>
              <p:grpSp>
                <p:nvGrpSpPr>
                  <p:cNvPr id="6163" name="Grupo 35"/>
                  <p:cNvGrpSpPr>
                    <a:grpSpLocks/>
                  </p:cNvGrpSpPr>
                  <p:nvPr/>
                </p:nvGrpSpPr>
                <p:grpSpPr bwMode="auto">
                  <a:xfrm>
                    <a:off x="4928268" y="2214554"/>
                    <a:ext cx="1979948" cy="1260000"/>
                    <a:chOff x="4928396" y="2214554"/>
                    <a:chExt cx="2002646" cy="928694"/>
                  </a:xfrm>
                </p:grpSpPr>
                <p:cxnSp>
                  <p:nvCxnSpPr>
                    <p:cNvPr id="6169" name="Conector reto 94"/>
                    <p:cNvCxnSpPr>
                      <a:cxnSpLocks noChangeShapeType="1"/>
                    </p:cNvCxnSpPr>
                    <p:nvPr/>
                  </p:nvCxnSpPr>
                  <p:spPr bwMode="auto">
                    <a:xfrm rot="5400000">
                      <a:off x="4464843" y="2678107"/>
                      <a:ext cx="928694" cy="1588"/>
                    </a:xfrm>
                    <a:prstGeom prst="line">
                      <a:avLst/>
                    </a:prstGeom>
                    <a:noFill/>
                    <a:ln w="9525" algn="ctr">
                      <a:solidFill>
                        <a:schemeClr val="tx1"/>
                      </a:solidFill>
                      <a:prstDash val="dash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</p:cxnSp>
                <p:cxnSp>
                  <p:nvCxnSpPr>
                    <p:cNvPr id="6170" name="Conector reto 95"/>
                    <p:cNvCxnSpPr>
                      <a:cxnSpLocks noChangeShapeType="1"/>
                    </p:cNvCxnSpPr>
                    <p:nvPr/>
                  </p:nvCxnSpPr>
                  <p:spPr bwMode="auto">
                    <a:xfrm rot="5400000">
                      <a:off x="4965107" y="2678107"/>
                      <a:ext cx="928694" cy="1588"/>
                    </a:xfrm>
                    <a:prstGeom prst="line">
                      <a:avLst/>
                    </a:prstGeom>
                    <a:noFill/>
                    <a:ln w="9525" algn="ctr">
                      <a:solidFill>
                        <a:schemeClr val="tx1"/>
                      </a:solidFill>
                      <a:prstDash val="dash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</p:cxnSp>
                <p:cxnSp>
                  <p:nvCxnSpPr>
                    <p:cNvPr id="6171" name="Conector reto 96"/>
                    <p:cNvCxnSpPr>
                      <a:cxnSpLocks noChangeShapeType="1"/>
                    </p:cNvCxnSpPr>
                    <p:nvPr/>
                  </p:nvCxnSpPr>
                  <p:spPr bwMode="auto">
                    <a:xfrm rot="5400000">
                      <a:off x="5465371" y="2678107"/>
                      <a:ext cx="928694" cy="1588"/>
                    </a:xfrm>
                    <a:prstGeom prst="line">
                      <a:avLst/>
                    </a:prstGeom>
                    <a:noFill/>
                    <a:ln w="9525" algn="ctr">
                      <a:solidFill>
                        <a:schemeClr val="tx1"/>
                      </a:solidFill>
                      <a:prstDash val="dash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</p:cxnSp>
                <p:cxnSp>
                  <p:nvCxnSpPr>
                    <p:cNvPr id="6172" name="Conector reto 97"/>
                    <p:cNvCxnSpPr>
                      <a:cxnSpLocks noChangeShapeType="1"/>
                    </p:cNvCxnSpPr>
                    <p:nvPr/>
                  </p:nvCxnSpPr>
                  <p:spPr bwMode="auto">
                    <a:xfrm rot="5400000">
                      <a:off x="5965635" y="2678107"/>
                      <a:ext cx="928694" cy="1588"/>
                    </a:xfrm>
                    <a:prstGeom prst="line">
                      <a:avLst/>
                    </a:prstGeom>
                    <a:noFill/>
                    <a:ln w="9525" algn="ctr">
                      <a:solidFill>
                        <a:schemeClr val="tx1"/>
                      </a:solidFill>
                      <a:prstDash val="dash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</p:cxnSp>
                <p:cxnSp>
                  <p:nvCxnSpPr>
                    <p:cNvPr id="6173" name="Conector reto 98"/>
                    <p:cNvCxnSpPr>
                      <a:cxnSpLocks noChangeShapeType="1"/>
                    </p:cNvCxnSpPr>
                    <p:nvPr/>
                  </p:nvCxnSpPr>
                  <p:spPr bwMode="auto">
                    <a:xfrm rot="5400000">
                      <a:off x="6465901" y="2678107"/>
                      <a:ext cx="928694" cy="1588"/>
                    </a:xfrm>
                    <a:prstGeom prst="line">
                      <a:avLst/>
                    </a:prstGeom>
                    <a:noFill/>
                    <a:ln w="9525" algn="ctr">
                      <a:solidFill>
                        <a:schemeClr val="tx1"/>
                      </a:solidFill>
                      <a:prstDash val="dash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</p:cxnSp>
              </p:grpSp>
              <p:grpSp>
                <p:nvGrpSpPr>
                  <p:cNvPr id="6164" name="Grupo 36"/>
                  <p:cNvGrpSpPr>
                    <a:grpSpLocks/>
                  </p:cNvGrpSpPr>
                  <p:nvPr/>
                </p:nvGrpSpPr>
                <p:grpSpPr bwMode="auto">
                  <a:xfrm>
                    <a:off x="4928396" y="2214389"/>
                    <a:ext cx="1980000" cy="1259907"/>
                    <a:chOff x="4929190" y="2285992"/>
                    <a:chExt cx="2000264" cy="1287472"/>
                  </a:xfrm>
                </p:grpSpPr>
                <p:cxnSp>
                  <p:nvCxnSpPr>
                    <p:cNvPr id="6165" name="Conector reto 90"/>
                    <p:cNvCxnSpPr>
                      <a:cxnSpLocks noChangeShapeType="1"/>
                    </p:cNvCxnSpPr>
                    <p:nvPr/>
                  </p:nvCxnSpPr>
                  <p:spPr bwMode="auto">
                    <a:xfrm>
                      <a:off x="4929190" y="2285992"/>
                      <a:ext cx="2000264" cy="1588"/>
                    </a:xfrm>
                    <a:prstGeom prst="line">
                      <a:avLst/>
                    </a:prstGeom>
                    <a:noFill/>
                    <a:ln w="9525" algn="ctr">
                      <a:solidFill>
                        <a:schemeClr val="tx1"/>
                      </a:solidFill>
                      <a:prstDash val="dash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</p:cxnSp>
                <p:cxnSp>
                  <p:nvCxnSpPr>
                    <p:cNvPr id="6166" name="Conector reto 91"/>
                    <p:cNvCxnSpPr>
                      <a:cxnSpLocks noChangeShapeType="1"/>
                    </p:cNvCxnSpPr>
                    <p:nvPr/>
                  </p:nvCxnSpPr>
                  <p:spPr bwMode="auto">
                    <a:xfrm>
                      <a:off x="4929190" y="2714620"/>
                      <a:ext cx="2000264" cy="1588"/>
                    </a:xfrm>
                    <a:prstGeom prst="line">
                      <a:avLst/>
                    </a:prstGeom>
                    <a:noFill/>
                    <a:ln w="9525" algn="ctr">
                      <a:solidFill>
                        <a:schemeClr val="tx1"/>
                      </a:solidFill>
                      <a:prstDash val="dash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</p:cxnSp>
                <p:cxnSp>
                  <p:nvCxnSpPr>
                    <p:cNvPr id="6167" name="Conector reto 92"/>
                    <p:cNvCxnSpPr>
                      <a:cxnSpLocks noChangeShapeType="1"/>
                    </p:cNvCxnSpPr>
                    <p:nvPr/>
                  </p:nvCxnSpPr>
                  <p:spPr bwMode="auto">
                    <a:xfrm>
                      <a:off x="4929190" y="3143248"/>
                      <a:ext cx="2000264" cy="1588"/>
                    </a:xfrm>
                    <a:prstGeom prst="line">
                      <a:avLst/>
                    </a:prstGeom>
                    <a:noFill/>
                    <a:ln w="9525" algn="ctr">
                      <a:solidFill>
                        <a:schemeClr val="tx1"/>
                      </a:solidFill>
                      <a:prstDash val="dash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</p:cxnSp>
                <p:cxnSp>
                  <p:nvCxnSpPr>
                    <p:cNvPr id="6168" name="Conector reto 93"/>
                    <p:cNvCxnSpPr>
                      <a:cxnSpLocks noChangeShapeType="1"/>
                    </p:cNvCxnSpPr>
                    <p:nvPr/>
                  </p:nvCxnSpPr>
                  <p:spPr bwMode="auto">
                    <a:xfrm>
                      <a:off x="4929190" y="3571876"/>
                      <a:ext cx="2000264" cy="1588"/>
                    </a:xfrm>
                    <a:prstGeom prst="line">
                      <a:avLst/>
                    </a:prstGeom>
                    <a:noFill/>
                    <a:ln w="9525" algn="ctr">
                      <a:solidFill>
                        <a:schemeClr val="tx1"/>
                      </a:solidFill>
                      <a:prstDash val="dash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</p:cxnSp>
              </p:grpSp>
            </p:grpSp>
            <p:sp>
              <p:nvSpPr>
                <p:cNvPr id="6161" name="Elipse 86"/>
                <p:cNvSpPr>
                  <a:spLocks noChangeArrowheads="1"/>
                </p:cNvSpPr>
                <p:nvPr/>
              </p:nvSpPr>
              <p:spPr bwMode="auto">
                <a:xfrm>
                  <a:off x="5819899" y="2730303"/>
                  <a:ext cx="71438" cy="71438"/>
                </a:xfrm>
                <a:prstGeom prst="ellipse">
                  <a:avLst/>
                </a:prstGeom>
                <a:solidFill>
                  <a:schemeClr val="tx1"/>
                </a:solidFill>
                <a:ln w="9525" algn="ctr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 eaLnBrk="0" hangingPunct="0">
                    <a:spcBef>
                      <a:spcPct val="20000"/>
                    </a:spcBef>
                    <a:buChar char="•"/>
                    <a:defRPr sz="2800">
                      <a:solidFill>
                        <a:schemeClr val="tx1"/>
                      </a:solidFill>
                      <a:latin typeface="Comic Sans MS" pitchFamily="66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–"/>
                    <a:defRPr sz="2400">
                      <a:solidFill>
                        <a:schemeClr val="tx1"/>
                      </a:solidFill>
                      <a:latin typeface="Comic Sans MS" pitchFamily="66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itchFamily="66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Comic Sans MS" pitchFamily="66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Comic Sans MS" pitchFamily="66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omic Sans MS" pitchFamily="66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omic Sans MS" pitchFamily="66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omic Sans MS" pitchFamily="66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omic Sans MS" pitchFamily="66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FontTx/>
                    <a:buNone/>
                  </a:pPr>
                  <a:endParaRPr lang="pt-BR" altLang="pt-BR" sz="1600"/>
                </a:p>
              </p:txBody>
            </p:sp>
            <p:sp>
              <p:nvSpPr>
                <p:cNvPr id="6162" name="Elipse 87"/>
                <p:cNvSpPr>
                  <a:spLocks noChangeArrowheads="1"/>
                </p:cNvSpPr>
                <p:nvPr/>
              </p:nvSpPr>
              <p:spPr bwMode="auto">
                <a:xfrm>
                  <a:off x="6683774" y="2323977"/>
                  <a:ext cx="71438" cy="71438"/>
                </a:xfrm>
                <a:prstGeom prst="ellipse">
                  <a:avLst/>
                </a:prstGeom>
                <a:solidFill>
                  <a:schemeClr val="tx1"/>
                </a:solidFill>
                <a:ln w="9525" algn="ctr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 eaLnBrk="0" hangingPunct="0">
                    <a:spcBef>
                      <a:spcPct val="20000"/>
                    </a:spcBef>
                    <a:buChar char="•"/>
                    <a:defRPr sz="2800">
                      <a:solidFill>
                        <a:schemeClr val="tx1"/>
                      </a:solidFill>
                      <a:latin typeface="Comic Sans MS" pitchFamily="66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–"/>
                    <a:defRPr sz="2400">
                      <a:solidFill>
                        <a:schemeClr val="tx1"/>
                      </a:solidFill>
                      <a:latin typeface="Comic Sans MS" pitchFamily="66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itchFamily="66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Comic Sans MS" pitchFamily="66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Comic Sans MS" pitchFamily="66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omic Sans MS" pitchFamily="66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omic Sans MS" pitchFamily="66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omic Sans MS" pitchFamily="66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omic Sans MS" pitchFamily="66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FontTx/>
                    <a:buNone/>
                  </a:pPr>
                  <a:endParaRPr lang="pt-BR" altLang="pt-BR" sz="1600"/>
                </a:p>
              </p:txBody>
            </p:sp>
          </p:grpSp>
          <p:cxnSp>
            <p:nvCxnSpPr>
              <p:cNvPr id="6159" name="Conector reto 83"/>
              <p:cNvCxnSpPr>
                <a:cxnSpLocks noChangeShapeType="1"/>
              </p:cNvCxnSpPr>
              <p:nvPr/>
            </p:nvCxnSpPr>
            <p:spPr bwMode="auto">
              <a:xfrm>
                <a:off x="5856430" y="3775013"/>
                <a:ext cx="821892" cy="3558"/>
              </a:xfrm>
              <a:prstGeom prst="line">
                <a:avLst/>
              </a:prstGeom>
              <a:noFill/>
              <a:ln w="19050" algn="ctr">
                <a:solidFill>
                  <a:srgbClr val="FF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sp>
          <p:nvSpPr>
            <p:cNvPr id="6156" name="CaixaDeTexto 80"/>
            <p:cNvSpPr txBox="1">
              <a:spLocks noChangeArrowheads="1"/>
            </p:cNvSpPr>
            <p:nvPr/>
          </p:nvSpPr>
          <p:spPr bwMode="auto">
            <a:xfrm>
              <a:off x="4593772" y="3915044"/>
              <a:ext cx="242374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pt-BR" altLang="pt-BR" sz="1600" i="1">
                  <a:latin typeface="Times New Roman" charset="0"/>
                  <a:cs typeface="Times New Roman" charset="0"/>
                </a:rPr>
                <a:t>i</a:t>
              </a:r>
            </a:p>
          </p:txBody>
        </p:sp>
        <p:sp>
          <p:nvSpPr>
            <p:cNvPr id="6157" name="CaixaDeTexto 81"/>
            <p:cNvSpPr txBox="1">
              <a:spLocks noChangeArrowheads="1"/>
            </p:cNvSpPr>
            <p:nvPr/>
          </p:nvSpPr>
          <p:spPr bwMode="auto">
            <a:xfrm>
              <a:off x="5643404" y="3497302"/>
              <a:ext cx="242374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pt-BR" altLang="pt-BR" sz="1600" i="1">
                  <a:latin typeface="Times New Roman" charset="0"/>
                  <a:cs typeface="Times New Roman" charset="0"/>
                </a:rPr>
                <a:t>j</a:t>
              </a:r>
            </a:p>
          </p:txBody>
        </p:sp>
      </p:grpSp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27FE147-D1AB-41A0-BEAB-DE4481CFFC1A}" type="slidenum">
              <a:rPr lang="pt-BR"/>
              <a:pPr>
                <a:defRPr/>
              </a:pPr>
              <a:t>4</a:t>
            </a:fld>
            <a:endParaRPr lang="pt-BR"/>
          </a:p>
        </p:txBody>
      </p:sp>
      <p:sp>
        <p:nvSpPr>
          <p:cNvPr id="78" name="Retângulo 77"/>
          <p:cNvSpPr/>
          <p:nvPr/>
        </p:nvSpPr>
        <p:spPr>
          <a:xfrm>
            <a:off x="6228184" y="1405593"/>
            <a:ext cx="2983509" cy="477053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altLang="pt-BR" dirty="0"/>
              <a:t>No R:</a:t>
            </a:r>
          </a:p>
          <a:p>
            <a:endParaRPr lang="pt-BR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1200" dirty="0">
                <a:latin typeface="Arial" panose="020B0604020202020204" pitchFamily="34" charset="0"/>
                <a:cs typeface="Arial" panose="020B0604020202020204" pitchFamily="34" charset="0"/>
              </a:rPr>
              <a:t>d &lt;- </a:t>
            </a:r>
            <a:r>
              <a:rPr lang="pt-BR" sz="1200" dirty="0" err="1">
                <a:latin typeface="Arial" panose="020B0604020202020204" pitchFamily="34" charset="0"/>
                <a:cs typeface="Arial" panose="020B0604020202020204" pitchFamily="34" charset="0"/>
              </a:rPr>
              <a:t>dist</a:t>
            </a:r>
            <a:r>
              <a:rPr lang="pt-BR" sz="1200" dirty="0">
                <a:latin typeface="Arial" panose="020B0604020202020204" pitchFamily="34" charset="0"/>
                <a:cs typeface="Arial" panose="020B0604020202020204" pitchFamily="34" charset="0"/>
              </a:rPr>
              <a:t>(data, </a:t>
            </a:r>
            <a:r>
              <a:rPr lang="pt-BR" altLang="pt-BR" sz="1200" dirty="0" err="1">
                <a:latin typeface="Arial" panose="020B0604020202020204" pitchFamily="34" charset="0"/>
                <a:cs typeface="Arial" panose="020B0604020202020204" pitchFamily="34" charset="0"/>
              </a:rPr>
              <a:t>method</a:t>
            </a:r>
            <a:r>
              <a:rPr lang="pt-BR" altLang="pt-BR" sz="1200" dirty="0">
                <a:latin typeface="Arial" panose="020B0604020202020204" pitchFamily="34" charset="0"/>
                <a:cs typeface="Arial" panose="020B0604020202020204" pitchFamily="34" charset="0"/>
              </a:rPr>
              <a:t>="</a:t>
            </a:r>
            <a:r>
              <a:rPr lang="pt-BR" altLang="pt-BR" sz="1200" dirty="0" err="1">
                <a:latin typeface="Arial" panose="020B0604020202020204" pitchFamily="34" charset="0"/>
                <a:cs typeface="Arial" panose="020B0604020202020204" pitchFamily="34" charset="0"/>
              </a:rPr>
              <a:t>euclidian</a:t>
            </a:r>
            <a:r>
              <a:rPr lang="pt-BR" altLang="pt-BR" sz="1200" dirty="0"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  <a:r>
              <a:rPr lang="pt-BR" sz="12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endParaRPr lang="pt-BR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1200" dirty="0">
                <a:latin typeface="Arial" panose="020B0604020202020204" pitchFamily="34" charset="0"/>
                <a:cs typeface="Arial" panose="020B0604020202020204" pitchFamily="34" charset="0"/>
              </a:rPr>
              <a:t>d &lt;- </a:t>
            </a:r>
            <a:r>
              <a:rPr lang="pt-BR" sz="1200" dirty="0" err="1">
                <a:latin typeface="Arial" panose="020B0604020202020204" pitchFamily="34" charset="0"/>
                <a:cs typeface="Arial" panose="020B0604020202020204" pitchFamily="34" charset="0"/>
              </a:rPr>
              <a:t>dist</a:t>
            </a:r>
            <a:r>
              <a:rPr lang="pt-BR" sz="1200" dirty="0">
                <a:latin typeface="Arial" panose="020B0604020202020204" pitchFamily="34" charset="0"/>
                <a:cs typeface="Arial" panose="020B0604020202020204" pitchFamily="34" charset="0"/>
              </a:rPr>
              <a:t>(data, </a:t>
            </a:r>
            <a:r>
              <a:rPr lang="pt-BR" altLang="pt-BR" sz="1200" dirty="0" err="1">
                <a:latin typeface="Arial" panose="020B0604020202020204" pitchFamily="34" charset="0"/>
                <a:cs typeface="Arial" panose="020B0604020202020204" pitchFamily="34" charset="0"/>
              </a:rPr>
              <a:t>method</a:t>
            </a:r>
            <a:r>
              <a:rPr lang="pt-BR" altLang="pt-BR" sz="1200" dirty="0">
                <a:latin typeface="Arial" panose="020B0604020202020204" pitchFamily="34" charset="0"/>
                <a:cs typeface="Arial" panose="020B0604020202020204" pitchFamily="34" charset="0"/>
              </a:rPr>
              <a:t>="</a:t>
            </a:r>
            <a:r>
              <a:rPr lang="pt-BR" altLang="pt-BR" sz="1200" dirty="0" err="1">
                <a:latin typeface="Arial" panose="020B0604020202020204" pitchFamily="34" charset="0"/>
                <a:cs typeface="Arial" panose="020B0604020202020204" pitchFamily="34" charset="0"/>
              </a:rPr>
              <a:t>manhattan</a:t>
            </a:r>
            <a:r>
              <a:rPr lang="pt-BR" altLang="pt-BR" sz="1200" dirty="0"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  <a:r>
              <a:rPr lang="pt-BR" sz="12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endParaRPr lang="pt-BR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1200" dirty="0">
                <a:latin typeface="Arial" panose="020B0604020202020204" pitchFamily="34" charset="0"/>
                <a:cs typeface="Arial" panose="020B0604020202020204" pitchFamily="34" charset="0"/>
              </a:rPr>
              <a:t>d &lt;- </a:t>
            </a:r>
            <a:r>
              <a:rPr lang="pt-BR" sz="1200" dirty="0" err="1">
                <a:latin typeface="Arial" panose="020B0604020202020204" pitchFamily="34" charset="0"/>
                <a:cs typeface="Arial" panose="020B0604020202020204" pitchFamily="34" charset="0"/>
              </a:rPr>
              <a:t>dist</a:t>
            </a:r>
            <a:r>
              <a:rPr lang="pt-BR" sz="1200" dirty="0">
                <a:latin typeface="Arial" panose="020B0604020202020204" pitchFamily="34" charset="0"/>
                <a:cs typeface="Arial" panose="020B0604020202020204" pitchFamily="34" charset="0"/>
              </a:rPr>
              <a:t>(data, </a:t>
            </a:r>
            <a:r>
              <a:rPr lang="pt-BR" altLang="pt-BR" sz="1200" dirty="0" err="1">
                <a:latin typeface="Arial" panose="020B0604020202020204" pitchFamily="34" charset="0"/>
                <a:cs typeface="Arial" panose="020B0604020202020204" pitchFamily="34" charset="0"/>
              </a:rPr>
              <a:t>method</a:t>
            </a:r>
            <a:r>
              <a:rPr lang="pt-BR" altLang="pt-BR" sz="1200" dirty="0">
                <a:latin typeface="Arial" panose="020B0604020202020204" pitchFamily="34" charset="0"/>
                <a:cs typeface="Arial" panose="020B0604020202020204" pitchFamily="34" charset="0"/>
              </a:rPr>
              <a:t>="</a:t>
            </a:r>
            <a:r>
              <a:rPr lang="pt-BR" altLang="pt-BR" sz="1200" dirty="0" err="1">
                <a:latin typeface="Arial" panose="020B0604020202020204" pitchFamily="34" charset="0"/>
                <a:cs typeface="Arial" panose="020B0604020202020204" pitchFamily="34" charset="0"/>
              </a:rPr>
              <a:t>minkowski</a:t>
            </a:r>
            <a:r>
              <a:rPr lang="pt-BR" altLang="pt-BR" sz="1200" dirty="0">
                <a:latin typeface="Arial" panose="020B0604020202020204" pitchFamily="34" charset="0"/>
                <a:cs typeface="Arial" panose="020B0604020202020204" pitchFamily="34" charset="0"/>
              </a:rPr>
              <a:t>“, p=p</a:t>
            </a:r>
            <a:r>
              <a:rPr lang="pt-BR" sz="12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endParaRPr lang="pt-BR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1200" dirty="0">
                <a:latin typeface="Arial" panose="020B0604020202020204" pitchFamily="34" charset="0"/>
                <a:cs typeface="Arial" panose="020B0604020202020204" pitchFamily="34" charset="0"/>
              </a:rPr>
              <a:t>d &lt;- </a:t>
            </a:r>
            <a:r>
              <a:rPr lang="pt-BR" sz="1200" dirty="0" err="1">
                <a:latin typeface="Arial" panose="020B0604020202020204" pitchFamily="34" charset="0"/>
                <a:cs typeface="Arial" panose="020B0604020202020204" pitchFamily="34" charset="0"/>
              </a:rPr>
              <a:t>dist</a:t>
            </a:r>
            <a:r>
              <a:rPr lang="pt-BR" sz="1200" dirty="0">
                <a:latin typeface="Arial" panose="020B0604020202020204" pitchFamily="34" charset="0"/>
                <a:cs typeface="Arial" panose="020B0604020202020204" pitchFamily="34" charset="0"/>
              </a:rPr>
              <a:t>(data, </a:t>
            </a:r>
            <a:r>
              <a:rPr lang="pt-BR" altLang="pt-BR" sz="1200" dirty="0" err="1">
                <a:latin typeface="Arial" panose="020B0604020202020204" pitchFamily="34" charset="0"/>
                <a:cs typeface="Arial" panose="020B0604020202020204" pitchFamily="34" charset="0"/>
              </a:rPr>
              <a:t>method</a:t>
            </a:r>
            <a:r>
              <a:rPr lang="pt-BR" altLang="pt-BR" sz="1200" dirty="0">
                <a:latin typeface="Arial" panose="020B0604020202020204" pitchFamily="34" charset="0"/>
                <a:cs typeface="Arial" panose="020B0604020202020204" pitchFamily="34" charset="0"/>
              </a:rPr>
              <a:t>="</a:t>
            </a:r>
            <a:r>
              <a:rPr lang="pt-BR" altLang="pt-BR" sz="1200" dirty="0" err="1">
                <a:latin typeface="Arial" panose="020B0604020202020204" pitchFamily="34" charset="0"/>
                <a:cs typeface="Arial" panose="020B0604020202020204" pitchFamily="34" charset="0"/>
              </a:rPr>
              <a:t>maximum</a:t>
            </a:r>
            <a:r>
              <a:rPr lang="pt-BR" altLang="pt-BR" sz="1200" dirty="0"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  <a:r>
              <a:rPr lang="pt-BR" sz="12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79" name="Retângulo 12"/>
          <p:cNvSpPr>
            <a:spLocks noChangeArrowheads="1"/>
          </p:cNvSpPr>
          <p:nvPr/>
        </p:nvSpPr>
        <p:spPr bwMode="auto">
          <a:xfrm>
            <a:off x="428625" y="1397466"/>
            <a:ext cx="3223959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pt-BR" altLang="pt-BR" sz="1600" dirty="0">
                <a:sym typeface="Symbol" pitchFamily="18" charset="2"/>
              </a:rPr>
              <a:t>Distância entre pares de pontos</a:t>
            </a:r>
          </a:p>
        </p:txBody>
      </p:sp>
      <p:sp>
        <p:nvSpPr>
          <p:cNvPr id="3" name="Retângulo 12">
            <a:extLst>
              <a:ext uri="{FF2B5EF4-FFF2-40B4-BE49-F238E27FC236}">
                <a16:creationId xmlns:a16="http://schemas.microsoft.com/office/drawing/2014/main" xmlns="" id="{37C7F75C-C0D5-5BF9-716B-1E15377BDB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76599" y="6217694"/>
            <a:ext cx="2731905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pt-BR" altLang="pt-BR" sz="1200" dirty="0">
                <a:sym typeface="Symbol" pitchFamily="18" charset="2"/>
              </a:rPr>
              <a:t>Calcula a distância entre todos os </a:t>
            </a:r>
            <a:r>
              <a:rPr lang="pt-BR" altLang="pt-BR" sz="1200" dirty="0">
                <a:latin typeface="+mn-lt"/>
                <a:sym typeface="Symbol" pitchFamily="18" charset="2"/>
              </a:rPr>
              <a:t>pares de pontos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pt-BR" altLang="pt-BR" sz="1200" dirty="0">
                <a:latin typeface="+mn-lt"/>
                <a:cs typeface="Times New Roman" panose="02020603050405020304" pitchFamily="18" charset="0"/>
                <a:sym typeface="Symbol" pitchFamily="18" charset="2"/>
              </a:rPr>
              <a:t>Geram matrizes </a:t>
            </a:r>
            <a:r>
              <a:rPr lang="pt-BR" altLang="pt-BR" sz="1200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itchFamily="18" charset="2"/>
              </a:rPr>
              <a:t>n x 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0"/>
      <p:bldP spid="3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063" y="2000250"/>
            <a:ext cx="4791075" cy="455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9" name="Título 5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pt-BR" dirty="0" err="1"/>
              <a:t>K-médias</a:t>
            </a:r>
            <a:endParaRPr lang="pt-BR" dirty="0"/>
          </a:p>
        </p:txBody>
      </p:sp>
      <p:sp>
        <p:nvSpPr>
          <p:cNvPr id="34820" name="Text Box 65"/>
          <p:cNvSpPr txBox="1">
            <a:spLocks noChangeArrowheads="1"/>
          </p:cNvSpPr>
          <p:nvPr/>
        </p:nvSpPr>
        <p:spPr bwMode="auto">
          <a:xfrm>
            <a:off x="428625" y="1428750"/>
            <a:ext cx="8358188" cy="33813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58775" indent="-358775"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pt-BR" altLang="pt-BR" sz="1600"/>
              <a:t>Exemplo 2D: k = 4, distância euclidiana </a:t>
            </a:r>
          </a:p>
        </p:txBody>
      </p:sp>
      <p:graphicFrame>
        <p:nvGraphicFramePr>
          <p:cNvPr id="49" name="Tabela 48"/>
          <p:cNvGraphicFramePr>
            <a:graphicFrameLocks noGrp="1"/>
          </p:cNvGraphicFramePr>
          <p:nvPr/>
        </p:nvGraphicFramePr>
        <p:xfrm>
          <a:off x="6357938" y="1714500"/>
          <a:ext cx="1428750" cy="4408484"/>
        </p:xfrm>
        <a:graphic>
          <a:graphicData uri="http://schemas.openxmlformats.org/drawingml/2006/table">
            <a:tbl>
              <a:tblPr/>
              <a:tblGrid>
                <a:gridCol w="4762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762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47625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201554">
                <a:tc>
                  <a:txBody>
                    <a:bodyPr/>
                    <a:lstStyle/>
                    <a:p>
                      <a:pPr algn="ct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1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X</a:t>
                      </a:r>
                      <a:r>
                        <a:rPr lang="pt-BR" sz="1200" b="0" i="0" u="none" strike="noStrike" baseline="-25000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1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X</a:t>
                      </a:r>
                      <a:r>
                        <a:rPr lang="pt-BR" sz="1200" b="0" i="0" u="none" strike="noStrike" baseline="-25000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8291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0,08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0,29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8291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0,09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0,23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8291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0,11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0,15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8291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0,10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0,53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18291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0,13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0,19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18291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0,13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0,25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18291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7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0,13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0,58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18291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8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0,15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0,46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18291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0,17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0,55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18291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0,18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0,32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18291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0,23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0,03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18291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0,23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0,60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  <a:tr h="18291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0,24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0,43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3"/>
                  </a:ext>
                </a:extLst>
              </a:tr>
              <a:tr h="18291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0,25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0,52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4"/>
                  </a:ext>
                </a:extLst>
              </a:tr>
              <a:tr h="18291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0,32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0,57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5"/>
                  </a:ext>
                </a:extLst>
              </a:tr>
              <a:tr h="18291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0,34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0,28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6"/>
                  </a:ext>
                </a:extLst>
              </a:tr>
              <a:tr h="18291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17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0,38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0,45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7"/>
                  </a:ext>
                </a:extLst>
              </a:tr>
              <a:tr h="18291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18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0,39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0,15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8"/>
                  </a:ext>
                </a:extLst>
              </a:tr>
              <a:tr h="18291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0,41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0,52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9"/>
                  </a:ext>
                </a:extLst>
              </a:tr>
              <a:tr h="18291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20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0,41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0,31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20"/>
                  </a:ext>
                </a:extLst>
              </a:tr>
              <a:tr h="18291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21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0,45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0,21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21"/>
                  </a:ext>
                </a:extLst>
              </a:tr>
              <a:tr h="18291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22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0,49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0,35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22"/>
                  </a:ext>
                </a:extLst>
              </a:tr>
              <a:tr h="18291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23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0,53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0,09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23"/>
                  </a:ext>
                </a:extLst>
              </a:tr>
            </a:tbl>
          </a:graphicData>
        </a:graphic>
      </p:graphicFrame>
      <p:sp>
        <p:nvSpPr>
          <p:cNvPr id="34901" name="CaixaDeTexto 6"/>
          <p:cNvSpPr txBox="1">
            <a:spLocks noChangeArrowheads="1"/>
          </p:cNvSpPr>
          <p:nvPr/>
        </p:nvSpPr>
        <p:spPr bwMode="auto">
          <a:xfrm>
            <a:off x="3765550" y="1785938"/>
            <a:ext cx="1235075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pt-BR" altLang="pt-BR" sz="1600"/>
              <a:t>1</a:t>
            </a:r>
            <a:r>
              <a:rPr lang="pt-BR" altLang="pt-BR" sz="1600" u="sng" baseline="30000"/>
              <a:t>a</a:t>
            </a:r>
            <a:r>
              <a:rPr lang="pt-BR" altLang="pt-BR" sz="1600"/>
              <a:t> iteração</a:t>
            </a:r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81111C-7AE6-4369-9611-D3BF7AEDE13C}" type="slidenum">
              <a:rPr lang="pt-BR"/>
              <a:pPr>
                <a:defRPr/>
              </a:pPr>
              <a:t>40</a:t>
            </a:fld>
            <a:endParaRPr lang="pt-BR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063" y="2000250"/>
            <a:ext cx="4791075" cy="455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9" name="Título 5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pt-BR" dirty="0" err="1"/>
              <a:t>K-médias</a:t>
            </a:r>
            <a:endParaRPr lang="pt-BR" dirty="0"/>
          </a:p>
        </p:txBody>
      </p:sp>
      <p:sp>
        <p:nvSpPr>
          <p:cNvPr id="35844" name="Text Box 65"/>
          <p:cNvSpPr txBox="1">
            <a:spLocks noChangeArrowheads="1"/>
          </p:cNvSpPr>
          <p:nvPr/>
        </p:nvSpPr>
        <p:spPr bwMode="auto">
          <a:xfrm>
            <a:off x="428625" y="1428750"/>
            <a:ext cx="8358188" cy="33813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58775" indent="-358775"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pt-BR" altLang="pt-BR" sz="1600"/>
              <a:t>Exemplo 2D: k = 4, distância euclidiana </a:t>
            </a:r>
          </a:p>
        </p:txBody>
      </p:sp>
      <p:graphicFrame>
        <p:nvGraphicFramePr>
          <p:cNvPr id="49" name="Tabela 48"/>
          <p:cNvGraphicFramePr>
            <a:graphicFrameLocks noGrp="1"/>
          </p:cNvGraphicFramePr>
          <p:nvPr/>
        </p:nvGraphicFramePr>
        <p:xfrm>
          <a:off x="6357938" y="1714500"/>
          <a:ext cx="1428750" cy="4408484"/>
        </p:xfrm>
        <a:graphic>
          <a:graphicData uri="http://schemas.openxmlformats.org/drawingml/2006/table">
            <a:tbl>
              <a:tblPr/>
              <a:tblGrid>
                <a:gridCol w="4762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762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47625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201554">
                <a:tc>
                  <a:txBody>
                    <a:bodyPr/>
                    <a:lstStyle/>
                    <a:p>
                      <a:pPr algn="ct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1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X</a:t>
                      </a:r>
                      <a:r>
                        <a:rPr lang="pt-BR" sz="1200" b="0" i="0" u="none" strike="noStrike" baseline="-25000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1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X</a:t>
                      </a:r>
                      <a:r>
                        <a:rPr lang="pt-BR" sz="1200" b="0" i="0" u="none" strike="noStrike" baseline="-25000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8291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0,08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0,29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8291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0,09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0,23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8291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0,11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0,15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8291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0,10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0,53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18291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0,13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0,19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18291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0,13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0,25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18291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7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0,13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0,58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18291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8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0,15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0,46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18291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0,17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0,55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18291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0,18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0,32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18291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0,23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0,03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18291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0,23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0,60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  <a:tr h="18291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0,24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0,43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3"/>
                  </a:ext>
                </a:extLst>
              </a:tr>
              <a:tr h="18291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0,25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0,52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4"/>
                  </a:ext>
                </a:extLst>
              </a:tr>
              <a:tr h="18291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0,32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0,57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5"/>
                  </a:ext>
                </a:extLst>
              </a:tr>
              <a:tr h="18291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0,34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0,28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6"/>
                  </a:ext>
                </a:extLst>
              </a:tr>
              <a:tr h="18291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17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0,38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0,45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7"/>
                  </a:ext>
                </a:extLst>
              </a:tr>
              <a:tr h="18291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18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0,39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0,15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8"/>
                  </a:ext>
                </a:extLst>
              </a:tr>
              <a:tr h="18291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0,41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0,52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9"/>
                  </a:ext>
                </a:extLst>
              </a:tr>
              <a:tr h="18291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20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0,41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0,31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20"/>
                  </a:ext>
                </a:extLst>
              </a:tr>
              <a:tr h="18291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21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0,45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0,21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21"/>
                  </a:ext>
                </a:extLst>
              </a:tr>
              <a:tr h="18291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22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0,49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0,35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22"/>
                  </a:ext>
                </a:extLst>
              </a:tr>
              <a:tr h="18291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23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0,53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0,09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23"/>
                  </a:ext>
                </a:extLst>
              </a:tr>
            </a:tbl>
          </a:graphicData>
        </a:graphic>
      </p:graphicFrame>
      <p:sp>
        <p:nvSpPr>
          <p:cNvPr id="35925" name="CaixaDeTexto 7"/>
          <p:cNvSpPr txBox="1">
            <a:spLocks noChangeArrowheads="1"/>
          </p:cNvSpPr>
          <p:nvPr/>
        </p:nvSpPr>
        <p:spPr bwMode="auto">
          <a:xfrm>
            <a:off x="3765550" y="1785938"/>
            <a:ext cx="1235075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pt-BR" altLang="pt-BR" sz="1600"/>
              <a:t>2</a:t>
            </a:r>
            <a:r>
              <a:rPr lang="pt-BR" altLang="pt-BR" sz="1600" u="sng" baseline="30000"/>
              <a:t>a</a:t>
            </a:r>
            <a:r>
              <a:rPr lang="pt-BR" altLang="pt-BR" sz="1600"/>
              <a:t> iteração</a:t>
            </a:r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825F41-59C1-44CF-BB58-231C56BD09A2}" type="slidenum">
              <a:rPr lang="pt-BR"/>
              <a:pPr>
                <a:defRPr/>
              </a:pPr>
              <a:t>41</a:t>
            </a:fld>
            <a:endParaRPr lang="pt-BR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063" y="2000250"/>
            <a:ext cx="4791075" cy="455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9" name="Título 5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pt-BR" dirty="0" err="1"/>
              <a:t>K-médias</a:t>
            </a:r>
            <a:endParaRPr lang="pt-BR" dirty="0"/>
          </a:p>
        </p:txBody>
      </p:sp>
      <p:sp>
        <p:nvSpPr>
          <p:cNvPr id="36868" name="Text Box 65"/>
          <p:cNvSpPr txBox="1">
            <a:spLocks noChangeArrowheads="1"/>
          </p:cNvSpPr>
          <p:nvPr/>
        </p:nvSpPr>
        <p:spPr bwMode="auto">
          <a:xfrm>
            <a:off x="428625" y="1428750"/>
            <a:ext cx="8358188" cy="33813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58775" indent="-358775"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pt-BR" altLang="pt-BR" sz="1600"/>
              <a:t>Exemplo 2D: k = 4, distância euclidiana </a:t>
            </a:r>
          </a:p>
        </p:txBody>
      </p:sp>
      <p:graphicFrame>
        <p:nvGraphicFramePr>
          <p:cNvPr id="49" name="Tabela 48"/>
          <p:cNvGraphicFramePr>
            <a:graphicFrameLocks noGrp="1"/>
          </p:cNvGraphicFramePr>
          <p:nvPr/>
        </p:nvGraphicFramePr>
        <p:xfrm>
          <a:off x="6357938" y="1714500"/>
          <a:ext cx="1428750" cy="4408484"/>
        </p:xfrm>
        <a:graphic>
          <a:graphicData uri="http://schemas.openxmlformats.org/drawingml/2006/table">
            <a:tbl>
              <a:tblPr/>
              <a:tblGrid>
                <a:gridCol w="4762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762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47625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201554">
                <a:tc>
                  <a:txBody>
                    <a:bodyPr/>
                    <a:lstStyle/>
                    <a:p>
                      <a:pPr algn="ct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1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X</a:t>
                      </a:r>
                      <a:r>
                        <a:rPr lang="pt-BR" sz="1200" b="0" i="0" u="none" strike="noStrike" baseline="-25000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1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X</a:t>
                      </a:r>
                      <a:r>
                        <a:rPr lang="pt-BR" sz="1200" b="0" i="0" u="none" strike="noStrike" baseline="-25000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8291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0,08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0,29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8291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0,09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0,23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8291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0,11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0,15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8291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0,10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0,53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18291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0,13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0,19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18291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0,13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0,25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18291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7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0,13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0,58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18291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8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0,15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0,46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18291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0,17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0,55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18291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0,18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0,32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18291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0,23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0,03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18291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0,23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0,60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  <a:tr h="18291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0,24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0,43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3"/>
                  </a:ext>
                </a:extLst>
              </a:tr>
              <a:tr h="18291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0,25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0,52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4"/>
                  </a:ext>
                </a:extLst>
              </a:tr>
              <a:tr h="18291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0,32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0,57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5"/>
                  </a:ext>
                </a:extLst>
              </a:tr>
              <a:tr h="18291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0,34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0,28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6"/>
                  </a:ext>
                </a:extLst>
              </a:tr>
              <a:tr h="18291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17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0,38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0,45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7"/>
                  </a:ext>
                </a:extLst>
              </a:tr>
              <a:tr h="18291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18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0,39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0,15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8"/>
                  </a:ext>
                </a:extLst>
              </a:tr>
              <a:tr h="18291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0,41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0,52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9"/>
                  </a:ext>
                </a:extLst>
              </a:tr>
              <a:tr h="18291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20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0,41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0,31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20"/>
                  </a:ext>
                </a:extLst>
              </a:tr>
              <a:tr h="18291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21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0,45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0,21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21"/>
                  </a:ext>
                </a:extLst>
              </a:tr>
              <a:tr h="18291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22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0,49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0,35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22"/>
                  </a:ext>
                </a:extLst>
              </a:tr>
              <a:tr h="18291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23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0,53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0,09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23"/>
                  </a:ext>
                </a:extLst>
              </a:tr>
            </a:tbl>
          </a:graphicData>
        </a:graphic>
      </p:graphicFrame>
      <p:sp>
        <p:nvSpPr>
          <p:cNvPr id="36949" name="CaixaDeTexto 6"/>
          <p:cNvSpPr txBox="1">
            <a:spLocks noChangeArrowheads="1"/>
          </p:cNvSpPr>
          <p:nvPr/>
        </p:nvSpPr>
        <p:spPr bwMode="auto">
          <a:xfrm>
            <a:off x="3765550" y="1785938"/>
            <a:ext cx="1235075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pt-BR" altLang="pt-BR" sz="1600"/>
              <a:t>3</a:t>
            </a:r>
            <a:r>
              <a:rPr lang="pt-BR" altLang="pt-BR" sz="1600" u="sng" baseline="30000"/>
              <a:t>a</a:t>
            </a:r>
            <a:r>
              <a:rPr lang="pt-BR" altLang="pt-BR" sz="1600"/>
              <a:t> iteração</a:t>
            </a:r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2A84D5C-769D-4C09-9DBA-DB7AE9F6617F}" type="slidenum">
              <a:rPr lang="pt-BR"/>
              <a:pPr>
                <a:defRPr/>
              </a:pPr>
              <a:t>42</a:t>
            </a:fld>
            <a:endParaRPr lang="pt-BR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063" y="2000250"/>
            <a:ext cx="4791075" cy="455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9" name="Título 5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pt-BR" dirty="0" err="1"/>
              <a:t>K-médias</a:t>
            </a:r>
            <a:endParaRPr lang="pt-BR" dirty="0"/>
          </a:p>
        </p:txBody>
      </p:sp>
      <p:sp>
        <p:nvSpPr>
          <p:cNvPr id="37892" name="Text Box 65"/>
          <p:cNvSpPr txBox="1">
            <a:spLocks noChangeArrowheads="1"/>
          </p:cNvSpPr>
          <p:nvPr/>
        </p:nvSpPr>
        <p:spPr bwMode="auto">
          <a:xfrm>
            <a:off x="428625" y="1428750"/>
            <a:ext cx="8358188" cy="33813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58775" indent="-358775"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pt-BR" altLang="pt-BR" sz="1600"/>
              <a:t>Exemplo 2D: k = 4, distância euclidiana </a:t>
            </a:r>
          </a:p>
        </p:txBody>
      </p:sp>
      <p:graphicFrame>
        <p:nvGraphicFramePr>
          <p:cNvPr id="49" name="Tabela 48"/>
          <p:cNvGraphicFramePr>
            <a:graphicFrameLocks noGrp="1"/>
          </p:cNvGraphicFramePr>
          <p:nvPr/>
        </p:nvGraphicFramePr>
        <p:xfrm>
          <a:off x="6357938" y="1714500"/>
          <a:ext cx="1428750" cy="4408484"/>
        </p:xfrm>
        <a:graphic>
          <a:graphicData uri="http://schemas.openxmlformats.org/drawingml/2006/table">
            <a:tbl>
              <a:tblPr/>
              <a:tblGrid>
                <a:gridCol w="4762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762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47625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201554">
                <a:tc>
                  <a:txBody>
                    <a:bodyPr/>
                    <a:lstStyle/>
                    <a:p>
                      <a:pPr algn="ct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1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X</a:t>
                      </a:r>
                      <a:r>
                        <a:rPr lang="pt-BR" sz="1200" b="0" i="0" u="none" strike="noStrike" baseline="-25000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1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X</a:t>
                      </a:r>
                      <a:r>
                        <a:rPr lang="pt-BR" sz="1200" b="0" i="0" u="none" strike="noStrike" baseline="-25000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8291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0,08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0,29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8291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0,09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0,23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8291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0,11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0,15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8291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0,10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0,53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18291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0,13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0,19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18291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0,13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0,25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18291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7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0,13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0,58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18291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8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0,15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0,46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18291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0,17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0,55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18291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0,18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0,32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18291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0,23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0,03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18291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0,23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0,60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  <a:tr h="18291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0,24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0,43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3"/>
                  </a:ext>
                </a:extLst>
              </a:tr>
              <a:tr h="18291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0,25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0,52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4"/>
                  </a:ext>
                </a:extLst>
              </a:tr>
              <a:tr h="18291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0,32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0,57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5"/>
                  </a:ext>
                </a:extLst>
              </a:tr>
              <a:tr h="18291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0,34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0,28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6"/>
                  </a:ext>
                </a:extLst>
              </a:tr>
              <a:tr h="18291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17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0,38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0,45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7"/>
                  </a:ext>
                </a:extLst>
              </a:tr>
              <a:tr h="18291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18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0,39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0,15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8"/>
                  </a:ext>
                </a:extLst>
              </a:tr>
              <a:tr h="18291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0,41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0,52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9"/>
                  </a:ext>
                </a:extLst>
              </a:tr>
              <a:tr h="18291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20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0,41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0,31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20"/>
                  </a:ext>
                </a:extLst>
              </a:tr>
              <a:tr h="18291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21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0,45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0,21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21"/>
                  </a:ext>
                </a:extLst>
              </a:tr>
              <a:tr h="18291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22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0,49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0,35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22"/>
                  </a:ext>
                </a:extLst>
              </a:tr>
              <a:tr h="18291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23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0,53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0,09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23"/>
                  </a:ext>
                </a:extLst>
              </a:tr>
            </a:tbl>
          </a:graphicData>
        </a:graphic>
      </p:graphicFrame>
      <p:sp>
        <p:nvSpPr>
          <p:cNvPr id="37973" name="CaixaDeTexto 6"/>
          <p:cNvSpPr txBox="1">
            <a:spLocks noChangeArrowheads="1"/>
          </p:cNvSpPr>
          <p:nvPr/>
        </p:nvSpPr>
        <p:spPr bwMode="auto">
          <a:xfrm>
            <a:off x="4397375" y="1785938"/>
            <a:ext cx="60325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pt-BR" altLang="pt-BR" sz="1600"/>
              <a:t>FIM</a:t>
            </a:r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4C1E015-5BE8-4F49-80CB-3EDAF1486496}" type="slidenum">
              <a:rPr lang="pt-BR"/>
              <a:pPr>
                <a:defRPr/>
              </a:pPr>
              <a:t>43</a:t>
            </a:fld>
            <a:endParaRPr lang="pt-BR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375" y="2266950"/>
            <a:ext cx="4454525" cy="444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9" name="Título 5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pt-BR" dirty="0"/>
              <a:t>K-médias no R</a:t>
            </a:r>
          </a:p>
        </p:txBody>
      </p:sp>
      <p:sp>
        <p:nvSpPr>
          <p:cNvPr id="38916" name="Text Box 4"/>
          <p:cNvSpPr txBox="1">
            <a:spLocks noChangeArrowheads="1"/>
          </p:cNvSpPr>
          <p:nvPr/>
        </p:nvSpPr>
        <p:spPr bwMode="auto">
          <a:xfrm>
            <a:off x="179388" y="1447800"/>
            <a:ext cx="8496300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93663" indent="-93663"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 marL="0" indent="0" eaLnBrk="1" hangingPunct="1">
              <a:spcBef>
                <a:spcPct val="0"/>
              </a:spcBef>
              <a:buNone/>
            </a:pPr>
            <a:r>
              <a:rPr lang="pt-BR" altLang="pt-BR" sz="1200" dirty="0">
                <a:latin typeface="Arial" panose="020B0604020202020204" pitchFamily="34" charset="0"/>
                <a:cs typeface="Arial" panose="020B0604020202020204" pitchFamily="34" charset="0"/>
              </a:rPr>
              <a:t>x1&lt;-c(0.08,0.09,0.11,0.10,0.13,0.13,0.13,0.15,0.17,0.18,0.23,0.23,0.24,0.25,0.32,0.34,0.38,0.39,0.41,0.41,0.45,0.49,0.53)	</a:t>
            </a:r>
          </a:p>
          <a:p>
            <a:pPr marL="0" indent="0" eaLnBrk="1" hangingPunct="1">
              <a:spcBef>
                <a:spcPct val="0"/>
              </a:spcBef>
              <a:buNone/>
            </a:pPr>
            <a:r>
              <a:rPr lang="pt-BR" altLang="pt-BR" sz="1200" dirty="0">
                <a:latin typeface="Arial" panose="020B0604020202020204" pitchFamily="34" charset="0"/>
                <a:cs typeface="Arial" panose="020B0604020202020204" pitchFamily="34" charset="0"/>
              </a:rPr>
              <a:t>x2&lt;-c(0.29,0.23,0.15,0.53,0.19,0.25,0.58,0.46,0.55,0.32,0.03,0.6,0.43,0.52,0.57,0.28,0.45,0.15,0.52,0.31,0.21,0.35,0.09)</a:t>
            </a:r>
          </a:p>
          <a:p>
            <a:pPr marL="0" indent="0" eaLnBrk="1" hangingPunct="1">
              <a:spcBef>
                <a:spcPct val="0"/>
              </a:spcBef>
              <a:buNone/>
            </a:pPr>
            <a:r>
              <a:rPr lang="pt-BR" altLang="pt-BR" sz="1200" dirty="0">
                <a:latin typeface="Arial" panose="020B0604020202020204" pitchFamily="34" charset="0"/>
                <a:cs typeface="Arial" panose="020B0604020202020204" pitchFamily="34" charset="0"/>
              </a:rPr>
              <a:t>data&lt;-</a:t>
            </a:r>
            <a:r>
              <a:rPr lang="pt-BR" altLang="pt-BR" sz="1200" dirty="0" err="1">
                <a:latin typeface="Arial" panose="020B0604020202020204" pitchFamily="34" charset="0"/>
                <a:cs typeface="Arial" panose="020B0604020202020204" pitchFamily="34" charset="0"/>
              </a:rPr>
              <a:t>cbind</a:t>
            </a:r>
            <a:r>
              <a:rPr lang="pt-BR" altLang="pt-BR" sz="1200" dirty="0">
                <a:latin typeface="Arial" panose="020B0604020202020204" pitchFamily="34" charset="0"/>
                <a:cs typeface="Arial" panose="020B0604020202020204" pitchFamily="34" charset="0"/>
              </a:rPr>
              <a:t>(x1,x2)</a:t>
            </a:r>
          </a:p>
          <a:p>
            <a:pPr marL="0" indent="0" eaLnBrk="1" hangingPunct="1">
              <a:spcBef>
                <a:spcPct val="0"/>
              </a:spcBef>
              <a:buNone/>
            </a:pPr>
            <a:r>
              <a:rPr lang="pt-BR" altLang="pt-BR" sz="1200" dirty="0" err="1">
                <a:latin typeface="Arial" panose="020B0604020202020204" pitchFamily="34" charset="0"/>
                <a:cs typeface="Arial" panose="020B0604020202020204" pitchFamily="34" charset="0"/>
              </a:rPr>
              <a:t>fit</a:t>
            </a:r>
            <a:r>
              <a:rPr lang="pt-BR" altLang="pt-BR" sz="1200" dirty="0">
                <a:latin typeface="Arial" panose="020B0604020202020204" pitchFamily="34" charset="0"/>
                <a:cs typeface="Arial" panose="020B0604020202020204" pitchFamily="34" charset="0"/>
              </a:rPr>
              <a:t>&lt;-</a:t>
            </a:r>
            <a:r>
              <a:rPr lang="pt-BR" altLang="pt-BR" sz="1200" dirty="0" err="1">
                <a:latin typeface="Arial" panose="020B0604020202020204" pitchFamily="34" charset="0"/>
                <a:cs typeface="Arial" panose="020B0604020202020204" pitchFamily="34" charset="0"/>
              </a:rPr>
              <a:t>kmeans</a:t>
            </a:r>
            <a:r>
              <a:rPr lang="pt-BR" altLang="pt-BR" sz="1200" dirty="0">
                <a:latin typeface="Arial" panose="020B0604020202020204" pitchFamily="34" charset="0"/>
                <a:cs typeface="Arial" panose="020B0604020202020204" pitchFamily="34" charset="0"/>
              </a:rPr>
              <a:t>(data,4)</a:t>
            </a:r>
          </a:p>
          <a:p>
            <a:pPr marL="0" indent="0" eaLnBrk="1" hangingPunct="1">
              <a:spcBef>
                <a:spcPct val="0"/>
              </a:spcBef>
              <a:buNone/>
            </a:pPr>
            <a:r>
              <a:rPr lang="pt-BR" altLang="pt-BR" sz="1200" dirty="0" err="1">
                <a:latin typeface="Arial" panose="020B0604020202020204" pitchFamily="34" charset="0"/>
                <a:cs typeface="Arial" panose="020B0604020202020204" pitchFamily="34" charset="0"/>
              </a:rPr>
              <a:t>plot</a:t>
            </a:r>
            <a:r>
              <a:rPr lang="pt-BR" altLang="pt-BR" sz="12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pt-BR" altLang="pt-BR" sz="1200" dirty="0" err="1">
                <a:latin typeface="Arial" panose="020B0604020202020204" pitchFamily="34" charset="0"/>
                <a:cs typeface="Arial" panose="020B0604020202020204" pitchFamily="34" charset="0"/>
              </a:rPr>
              <a:t>data,col</a:t>
            </a:r>
            <a:r>
              <a:rPr lang="pt-BR" altLang="pt-BR" sz="1200" dirty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pt-BR" altLang="pt-BR" sz="1200" dirty="0" err="1">
                <a:latin typeface="Arial" panose="020B0604020202020204" pitchFamily="34" charset="0"/>
                <a:cs typeface="Arial" panose="020B0604020202020204" pitchFamily="34" charset="0"/>
              </a:rPr>
              <a:t>fit$cluster</a:t>
            </a:r>
            <a:r>
              <a:rPr lang="pt-BR" altLang="pt-BR" sz="12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875A7CD-8794-41C2-B941-C5CE5BDF114D}" type="slidenum">
              <a:rPr lang="pt-BR"/>
              <a:pPr>
                <a:defRPr/>
              </a:pPr>
              <a:t>44</a:t>
            </a:fld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ítulo 5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pt-BR" dirty="0"/>
              <a:t>Exemplo K-médias em imagens</a:t>
            </a:r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875A7CD-8794-41C2-B941-C5CE5BDF114D}" type="slidenum">
              <a:rPr lang="pt-BR"/>
              <a:pPr>
                <a:defRPr/>
              </a:pPr>
              <a:t>45</a:t>
            </a:fld>
            <a:endParaRPr lang="pt-BR"/>
          </a:p>
        </p:txBody>
      </p:sp>
      <p:grpSp>
        <p:nvGrpSpPr>
          <p:cNvPr id="18" name="Grupo 17"/>
          <p:cNvGrpSpPr/>
          <p:nvPr/>
        </p:nvGrpSpPr>
        <p:grpSpPr>
          <a:xfrm>
            <a:off x="883841" y="1412776"/>
            <a:ext cx="7216551" cy="4811034"/>
            <a:chOff x="467544" y="1412776"/>
            <a:chExt cx="7216551" cy="4811034"/>
          </a:xfrm>
        </p:grpSpPr>
        <p:pic>
          <p:nvPicPr>
            <p:cNvPr id="4" name="Imagem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67544" y="1412776"/>
              <a:ext cx="2405517" cy="2405517"/>
            </a:xfrm>
            <a:prstGeom prst="rect">
              <a:avLst/>
            </a:prstGeom>
          </p:spPr>
        </p:pic>
        <p:pic>
          <p:nvPicPr>
            <p:cNvPr id="5" name="Imagem 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73061" y="1412776"/>
              <a:ext cx="2405517" cy="2405517"/>
            </a:xfrm>
            <a:prstGeom prst="rect">
              <a:avLst/>
            </a:prstGeom>
          </p:spPr>
        </p:pic>
        <p:pic>
          <p:nvPicPr>
            <p:cNvPr id="8" name="Imagem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278578" y="1412776"/>
              <a:ext cx="2405517" cy="2405517"/>
            </a:xfrm>
            <a:prstGeom prst="rect">
              <a:avLst/>
            </a:prstGeom>
          </p:spPr>
        </p:pic>
        <p:pic>
          <p:nvPicPr>
            <p:cNvPr id="9" name="Imagem 8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67544" y="3818293"/>
              <a:ext cx="2405517" cy="2405517"/>
            </a:xfrm>
            <a:prstGeom prst="rect">
              <a:avLst/>
            </a:prstGeom>
          </p:spPr>
        </p:pic>
        <p:pic>
          <p:nvPicPr>
            <p:cNvPr id="10" name="Imagem 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73061" y="3818293"/>
              <a:ext cx="2405517" cy="2405517"/>
            </a:xfrm>
            <a:prstGeom prst="rect">
              <a:avLst/>
            </a:prstGeom>
          </p:spPr>
        </p:pic>
        <p:pic>
          <p:nvPicPr>
            <p:cNvPr id="11" name="Imagem 10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278578" y="3818293"/>
              <a:ext cx="2405517" cy="2405517"/>
            </a:xfrm>
            <a:prstGeom prst="rect">
              <a:avLst/>
            </a:prstGeom>
          </p:spPr>
        </p:pic>
        <p:sp>
          <p:nvSpPr>
            <p:cNvPr id="17" name="CaixaDeTexto 16"/>
            <p:cNvSpPr txBox="1"/>
            <p:nvPr/>
          </p:nvSpPr>
          <p:spPr>
            <a:xfrm>
              <a:off x="2465577" y="3479739"/>
              <a:ext cx="407484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pt-BR" dirty="0"/>
                <a:t>B1</a:t>
              </a:r>
            </a:p>
          </p:txBody>
        </p:sp>
        <p:sp>
          <p:nvSpPr>
            <p:cNvPr id="19" name="CaixaDeTexto 18"/>
            <p:cNvSpPr txBox="1"/>
            <p:nvPr/>
          </p:nvSpPr>
          <p:spPr>
            <a:xfrm>
              <a:off x="4839034" y="3479739"/>
              <a:ext cx="439544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pt-BR" dirty="0"/>
                <a:t>B2</a:t>
              </a:r>
            </a:p>
          </p:txBody>
        </p:sp>
        <p:sp>
          <p:nvSpPr>
            <p:cNvPr id="20" name="CaixaDeTexto 19"/>
            <p:cNvSpPr txBox="1"/>
            <p:nvPr/>
          </p:nvSpPr>
          <p:spPr>
            <a:xfrm>
              <a:off x="7244551" y="3479739"/>
              <a:ext cx="439544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pt-BR" dirty="0"/>
                <a:t>B3</a:t>
              </a:r>
            </a:p>
          </p:txBody>
        </p:sp>
        <p:sp>
          <p:nvSpPr>
            <p:cNvPr id="21" name="CaixaDeTexto 20"/>
            <p:cNvSpPr txBox="1"/>
            <p:nvPr/>
          </p:nvSpPr>
          <p:spPr>
            <a:xfrm>
              <a:off x="2433517" y="5885256"/>
              <a:ext cx="439544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pt-BR" dirty="0"/>
                <a:t>B4</a:t>
              </a:r>
            </a:p>
          </p:txBody>
        </p:sp>
        <p:sp>
          <p:nvSpPr>
            <p:cNvPr id="22" name="CaixaDeTexto 21"/>
            <p:cNvSpPr txBox="1"/>
            <p:nvPr/>
          </p:nvSpPr>
          <p:spPr>
            <a:xfrm>
              <a:off x="4839034" y="5885256"/>
              <a:ext cx="439544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pt-BR" dirty="0"/>
                <a:t>B5</a:t>
              </a:r>
            </a:p>
          </p:txBody>
        </p:sp>
        <p:sp>
          <p:nvSpPr>
            <p:cNvPr id="23" name="CaixaDeTexto 22"/>
            <p:cNvSpPr txBox="1"/>
            <p:nvPr/>
          </p:nvSpPr>
          <p:spPr>
            <a:xfrm>
              <a:off x="7244551" y="5885256"/>
              <a:ext cx="439544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pt-BR" dirty="0"/>
                <a:t>B7</a:t>
              </a:r>
            </a:p>
          </p:txBody>
        </p:sp>
      </p:grpSp>
      <p:sp>
        <p:nvSpPr>
          <p:cNvPr id="25" name="CaixaDeTexto 24"/>
          <p:cNvSpPr txBox="1"/>
          <p:nvPr/>
        </p:nvSpPr>
        <p:spPr>
          <a:xfrm>
            <a:off x="876357" y="6269719"/>
            <a:ext cx="13596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TM/</a:t>
            </a:r>
            <a:r>
              <a:rPr lang="pt-BR" dirty="0" err="1"/>
              <a:t>Landsat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8352232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ítulo 5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pt-BR" dirty="0"/>
              <a:t>Exemplo K-médias em imagens</a:t>
            </a:r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875A7CD-8794-41C2-B941-C5CE5BDF114D}" type="slidenum">
              <a:rPr lang="pt-BR"/>
              <a:pPr>
                <a:defRPr/>
              </a:pPr>
              <a:t>46</a:t>
            </a:fld>
            <a:endParaRPr lang="pt-BR"/>
          </a:p>
        </p:txBody>
      </p:sp>
      <p:sp>
        <p:nvSpPr>
          <p:cNvPr id="25" name="CaixaDeTexto 24"/>
          <p:cNvSpPr txBox="1"/>
          <p:nvPr/>
        </p:nvSpPr>
        <p:spPr>
          <a:xfrm>
            <a:off x="3395502" y="6309320"/>
            <a:ext cx="21932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TM/</a:t>
            </a:r>
            <a:r>
              <a:rPr lang="pt-BR" dirty="0" err="1"/>
              <a:t>Landsat</a:t>
            </a:r>
            <a:r>
              <a:rPr lang="pt-BR" dirty="0"/>
              <a:t> 5R4G3B</a:t>
            </a:r>
          </a:p>
        </p:txBody>
      </p:sp>
      <p:pic>
        <p:nvPicPr>
          <p:cNvPr id="26" name="Imagem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6599" y="1412776"/>
            <a:ext cx="4811034" cy="4811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95740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008" y="1611456"/>
            <a:ext cx="3960000" cy="3960000"/>
          </a:xfrm>
          <a:prstGeom prst="rect">
            <a:avLst/>
          </a:prstGeom>
        </p:spPr>
      </p:pic>
      <p:sp>
        <p:nvSpPr>
          <p:cNvPr id="59" name="Título 5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pt-BR" dirty="0"/>
              <a:t>Exemplo K-médias em imagens</a:t>
            </a:r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875A7CD-8794-41C2-B941-C5CE5BDF114D}" type="slidenum">
              <a:rPr lang="pt-BR"/>
              <a:pPr>
                <a:defRPr/>
              </a:pPr>
              <a:t>47</a:t>
            </a:fld>
            <a:endParaRPr lang="pt-BR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068" y="1466316"/>
            <a:ext cx="1386620" cy="1386620"/>
          </a:xfrm>
          <a:prstGeom prst="rect">
            <a:avLst/>
          </a:prstGeom>
        </p:spPr>
      </p:pic>
      <p:sp>
        <p:nvSpPr>
          <p:cNvPr id="12" name="CaixaDeTexto 11"/>
          <p:cNvSpPr txBox="1"/>
          <p:nvPr/>
        </p:nvSpPr>
        <p:spPr>
          <a:xfrm>
            <a:off x="1620131" y="5661248"/>
            <a:ext cx="210666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/>
              <a:t>K-médias (6 bandas)</a:t>
            </a:r>
          </a:p>
          <a:p>
            <a:pPr algn="ctr"/>
            <a:r>
              <a:rPr lang="pt-BR" dirty="0"/>
              <a:t>2 classes</a:t>
            </a:r>
          </a:p>
          <a:p>
            <a:pPr algn="ctr"/>
            <a:r>
              <a:rPr lang="pt-BR" dirty="0"/>
              <a:t>10 iterações</a:t>
            </a:r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1611456"/>
            <a:ext cx="3960000" cy="39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CaixaDeTexto 3"/>
          <p:cNvSpPr txBox="1"/>
          <p:nvPr/>
        </p:nvSpPr>
        <p:spPr>
          <a:xfrm>
            <a:off x="5539035" y="5733256"/>
            <a:ext cx="26019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1000 amostras por classe</a:t>
            </a:r>
          </a:p>
        </p:txBody>
      </p:sp>
    </p:spTree>
    <p:extLst>
      <p:ext uri="{BB962C8B-B14F-4D97-AF65-F5344CB8AC3E}">
        <p14:creationId xmlns:p14="http://schemas.microsoft.com/office/powerpoint/2010/main" val="105528203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008" y="1611456"/>
            <a:ext cx="3960000" cy="3960000"/>
          </a:xfrm>
          <a:prstGeom prst="rect">
            <a:avLst/>
          </a:prstGeom>
        </p:spPr>
      </p:pic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1611456"/>
            <a:ext cx="3960000" cy="39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9" name="Título 5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pt-BR" dirty="0"/>
              <a:t>Exemplo K-médias em imagens</a:t>
            </a:r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875A7CD-8794-41C2-B941-C5CE5BDF114D}" type="slidenum">
              <a:rPr lang="pt-BR"/>
              <a:pPr>
                <a:defRPr/>
              </a:pPr>
              <a:t>48</a:t>
            </a:fld>
            <a:endParaRPr lang="pt-BR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068" y="1466316"/>
            <a:ext cx="1386620" cy="1386620"/>
          </a:xfrm>
          <a:prstGeom prst="rect">
            <a:avLst/>
          </a:prstGeom>
        </p:spPr>
      </p:pic>
      <p:sp>
        <p:nvSpPr>
          <p:cNvPr id="12" name="CaixaDeTexto 11"/>
          <p:cNvSpPr txBox="1"/>
          <p:nvPr/>
        </p:nvSpPr>
        <p:spPr>
          <a:xfrm>
            <a:off x="1620131" y="5661248"/>
            <a:ext cx="210666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/>
              <a:t>K-médias (6 bandas)</a:t>
            </a:r>
          </a:p>
          <a:p>
            <a:pPr algn="ctr"/>
            <a:r>
              <a:rPr lang="pt-BR" dirty="0"/>
              <a:t>5 classes</a:t>
            </a:r>
          </a:p>
          <a:p>
            <a:pPr algn="ctr"/>
            <a:r>
              <a:rPr lang="pt-BR" dirty="0"/>
              <a:t>10 iterações</a:t>
            </a:r>
          </a:p>
        </p:txBody>
      </p:sp>
      <p:sp>
        <p:nvSpPr>
          <p:cNvPr id="4" name="CaixaDeTexto 3"/>
          <p:cNvSpPr txBox="1"/>
          <p:nvPr/>
        </p:nvSpPr>
        <p:spPr>
          <a:xfrm>
            <a:off x="5539035" y="5733256"/>
            <a:ext cx="26019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1000 amostras por classe</a:t>
            </a:r>
          </a:p>
        </p:txBody>
      </p:sp>
    </p:spTree>
    <p:extLst>
      <p:ext uri="{BB962C8B-B14F-4D97-AF65-F5344CB8AC3E}">
        <p14:creationId xmlns:p14="http://schemas.microsoft.com/office/powerpoint/2010/main" val="377859381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008" y="1611456"/>
            <a:ext cx="3960000" cy="3960000"/>
          </a:xfrm>
          <a:prstGeom prst="rect">
            <a:avLst/>
          </a:prstGeom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1611456"/>
            <a:ext cx="3960000" cy="39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9" name="Título 5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pt-BR" dirty="0"/>
              <a:t>Exemplo K-médias em imagens</a:t>
            </a:r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875A7CD-8794-41C2-B941-C5CE5BDF114D}" type="slidenum">
              <a:rPr lang="pt-BR"/>
              <a:pPr>
                <a:defRPr/>
              </a:pPr>
              <a:t>49</a:t>
            </a:fld>
            <a:endParaRPr lang="pt-BR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068" y="1466316"/>
            <a:ext cx="1386620" cy="1386620"/>
          </a:xfrm>
          <a:prstGeom prst="rect">
            <a:avLst/>
          </a:prstGeom>
        </p:spPr>
      </p:pic>
      <p:sp>
        <p:nvSpPr>
          <p:cNvPr id="12" name="CaixaDeTexto 11"/>
          <p:cNvSpPr txBox="1"/>
          <p:nvPr/>
        </p:nvSpPr>
        <p:spPr>
          <a:xfrm>
            <a:off x="1620131" y="5661248"/>
            <a:ext cx="210666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/>
              <a:t>K-médias (6 bandas)</a:t>
            </a:r>
          </a:p>
          <a:p>
            <a:pPr algn="ctr"/>
            <a:r>
              <a:rPr lang="pt-BR" dirty="0"/>
              <a:t>10 classes</a:t>
            </a:r>
          </a:p>
          <a:p>
            <a:pPr algn="ctr"/>
            <a:r>
              <a:rPr lang="pt-BR" dirty="0"/>
              <a:t>10 iterações</a:t>
            </a:r>
          </a:p>
        </p:txBody>
      </p:sp>
      <p:sp>
        <p:nvSpPr>
          <p:cNvPr id="4" name="CaixaDeTexto 3"/>
          <p:cNvSpPr txBox="1"/>
          <p:nvPr/>
        </p:nvSpPr>
        <p:spPr>
          <a:xfrm>
            <a:off x="5539035" y="5733256"/>
            <a:ext cx="26019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1000 amostras por classe</a:t>
            </a:r>
          </a:p>
        </p:txBody>
      </p:sp>
    </p:spTree>
    <p:extLst>
      <p:ext uri="{BB962C8B-B14F-4D97-AF65-F5344CB8AC3E}">
        <p14:creationId xmlns:p14="http://schemas.microsoft.com/office/powerpoint/2010/main" val="8399376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ítulo 5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pt-BR" dirty="0"/>
              <a:t>Medidas de Distância</a:t>
            </a:r>
          </a:p>
        </p:txBody>
      </p:sp>
      <p:grpSp>
        <p:nvGrpSpPr>
          <p:cNvPr id="6147" name="Grupo 21"/>
          <p:cNvGrpSpPr>
            <a:grpSpLocks/>
          </p:cNvGrpSpPr>
          <p:nvPr/>
        </p:nvGrpSpPr>
        <p:grpSpPr bwMode="auto">
          <a:xfrm>
            <a:off x="757920" y="1602309"/>
            <a:ext cx="3053668" cy="1180974"/>
            <a:chOff x="428596" y="1928802"/>
            <a:chExt cx="3053673" cy="1180795"/>
          </a:xfrm>
        </p:grpSpPr>
        <p:graphicFrame>
          <p:nvGraphicFramePr>
            <p:cNvPr id="6220" name="Object 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63519820"/>
                </p:ext>
              </p:extLst>
            </p:nvPr>
          </p:nvGraphicFramePr>
          <p:xfrm>
            <a:off x="526339" y="2603262"/>
            <a:ext cx="2955930" cy="50633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74" name="Equation" r:id="rId4" imgW="2070000" imgH="355320" progId="Equation.DSMT4">
                    <p:embed/>
                  </p:oleObj>
                </mc:Choice>
                <mc:Fallback>
                  <p:oleObj name="Equation" r:id="rId4" imgW="2070000" imgH="355320" progId="Equation.DSMT4">
                    <p:embed/>
                    <p:pic>
                      <p:nvPicPr>
                        <p:cNvPr id="6220" name="Object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26339" y="2603262"/>
                          <a:ext cx="2955930" cy="50633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221" name="Retângulo 12"/>
            <p:cNvSpPr>
              <a:spLocks noChangeArrowheads="1"/>
            </p:cNvSpPr>
            <p:nvPr/>
          </p:nvSpPr>
          <p:spPr bwMode="auto">
            <a:xfrm>
              <a:off x="428596" y="1928802"/>
              <a:ext cx="2589174" cy="3385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 eaLnBrk="0" hangingPunct="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pt-BR" altLang="pt-BR" sz="1600" dirty="0">
                  <a:sym typeface="Symbol" pitchFamily="18" charset="2"/>
                </a:rPr>
                <a:t>Distância de </a:t>
              </a:r>
              <a:r>
                <a:rPr lang="pt-BR" altLang="pt-BR" sz="1600" dirty="0" err="1">
                  <a:sym typeface="Symbol" pitchFamily="18" charset="2"/>
                </a:rPr>
                <a:t>Mahalanobis</a:t>
              </a:r>
              <a:endParaRPr lang="pt-BR" altLang="pt-BR" sz="1600" dirty="0">
                <a:sym typeface="Symbol" pitchFamily="18" charset="2"/>
              </a:endParaRPr>
            </a:p>
          </p:txBody>
        </p:sp>
      </p:grpSp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27FE147-D1AB-41A0-BEAB-DE4481CFFC1A}" type="slidenum">
              <a:rPr lang="pt-BR"/>
              <a:pPr>
                <a:defRPr/>
              </a:pPr>
              <a:t>5</a:t>
            </a:fld>
            <a:endParaRPr lang="pt-BR"/>
          </a:p>
        </p:txBody>
      </p:sp>
      <p:sp>
        <p:nvSpPr>
          <p:cNvPr id="78" name="Retângulo 77"/>
          <p:cNvSpPr/>
          <p:nvPr/>
        </p:nvSpPr>
        <p:spPr>
          <a:xfrm>
            <a:off x="6230528" y="1538783"/>
            <a:ext cx="237392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altLang="pt-BR" dirty="0"/>
              <a:t>No R:</a:t>
            </a:r>
          </a:p>
          <a:p>
            <a:r>
              <a:rPr lang="pt-BR" sz="1200" dirty="0">
                <a:latin typeface="Arial" panose="020B0604020202020204" pitchFamily="34" charset="0"/>
                <a:cs typeface="Arial" panose="020B0604020202020204" pitchFamily="34" charset="0"/>
              </a:rPr>
              <a:t>d &lt;- </a:t>
            </a:r>
            <a:r>
              <a:rPr lang="pt-BR" sz="1200" dirty="0" err="1">
                <a:latin typeface="Arial" panose="020B0604020202020204" pitchFamily="34" charset="0"/>
                <a:cs typeface="Arial" panose="020B0604020202020204" pitchFamily="34" charset="0"/>
              </a:rPr>
              <a:t>mahalanobis</a:t>
            </a:r>
            <a:r>
              <a:rPr lang="pt-BR" sz="1200" dirty="0">
                <a:latin typeface="Arial" panose="020B0604020202020204" pitchFamily="34" charset="0"/>
                <a:cs typeface="Arial" panose="020B0604020202020204" pitchFamily="34" charset="0"/>
              </a:rPr>
              <a:t>(x, center, </a:t>
            </a:r>
            <a:r>
              <a:rPr lang="pt-BR" sz="1200" dirty="0" err="1">
                <a:latin typeface="Arial" panose="020B0604020202020204" pitchFamily="34" charset="0"/>
                <a:cs typeface="Arial" panose="020B0604020202020204" pitchFamily="34" charset="0"/>
              </a:rPr>
              <a:t>cov</a:t>
            </a:r>
            <a:r>
              <a:rPr lang="pt-BR" sz="12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grpSp>
        <p:nvGrpSpPr>
          <p:cNvPr id="10" name="Grupo 9"/>
          <p:cNvGrpSpPr/>
          <p:nvPr/>
        </p:nvGrpSpPr>
        <p:grpSpPr>
          <a:xfrm>
            <a:off x="3998280" y="1556792"/>
            <a:ext cx="1716088" cy="1260475"/>
            <a:chOff x="4356100" y="1785938"/>
            <a:chExt cx="1716088" cy="1260475"/>
          </a:xfrm>
        </p:grpSpPr>
        <p:grpSp>
          <p:nvGrpSpPr>
            <p:cNvPr id="6199" name="Grupo 37"/>
            <p:cNvGrpSpPr>
              <a:grpSpLocks/>
            </p:cNvGrpSpPr>
            <p:nvPr/>
          </p:nvGrpSpPr>
          <p:grpSpPr bwMode="auto">
            <a:xfrm>
              <a:off x="4356100" y="1785938"/>
              <a:ext cx="1716088" cy="1260475"/>
              <a:chOff x="4928396" y="2214554"/>
              <a:chExt cx="1980000" cy="1260000"/>
            </a:xfrm>
          </p:grpSpPr>
          <p:grpSp>
            <p:nvGrpSpPr>
              <p:cNvPr id="6202" name="Grupo 35"/>
              <p:cNvGrpSpPr>
                <a:grpSpLocks/>
              </p:cNvGrpSpPr>
              <p:nvPr/>
            </p:nvGrpSpPr>
            <p:grpSpPr bwMode="auto">
              <a:xfrm>
                <a:off x="4928396" y="2214554"/>
                <a:ext cx="1980000" cy="1260000"/>
                <a:chOff x="4928396" y="2214554"/>
                <a:chExt cx="2002646" cy="928694"/>
              </a:xfrm>
            </p:grpSpPr>
            <p:cxnSp>
              <p:nvCxnSpPr>
                <p:cNvPr id="6208" name="Conector reto 24"/>
                <p:cNvCxnSpPr>
                  <a:cxnSpLocks noChangeShapeType="1"/>
                </p:cNvCxnSpPr>
                <p:nvPr/>
              </p:nvCxnSpPr>
              <p:spPr bwMode="auto">
                <a:xfrm rot="5400000">
                  <a:off x="4464843" y="2678107"/>
                  <a:ext cx="928694" cy="1588"/>
                </a:xfrm>
                <a:prstGeom prst="line">
                  <a:avLst/>
                </a:prstGeom>
                <a:noFill/>
                <a:ln w="9525" algn="ctr">
                  <a:solidFill>
                    <a:schemeClr val="tx1"/>
                  </a:solidFill>
                  <a:prstDash val="dash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6209" name="Conector reto 25"/>
                <p:cNvCxnSpPr>
                  <a:cxnSpLocks noChangeShapeType="1"/>
                </p:cNvCxnSpPr>
                <p:nvPr/>
              </p:nvCxnSpPr>
              <p:spPr bwMode="auto">
                <a:xfrm rot="5400000">
                  <a:off x="4965107" y="2678107"/>
                  <a:ext cx="928694" cy="1588"/>
                </a:xfrm>
                <a:prstGeom prst="line">
                  <a:avLst/>
                </a:prstGeom>
                <a:noFill/>
                <a:ln w="9525" algn="ctr">
                  <a:solidFill>
                    <a:schemeClr val="tx1"/>
                  </a:solidFill>
                  <a:prstDash val="dash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6210" name="Conector reto 26"/>
                <p:cNvCxnSpPr>
                  <a:cxnSpLocks noChangeShapeType="1"/>
                </p:cNvCxnSpPr>
                <p:nvPr/>
              </p:nvCxnSpPr>
              <p:spPr bwMode="auto">
                <a:xfrm rot="5400000">
                  <a:off x="5465371" y="2678107"/>
                  <a:ext cx="928694" cy="1588"/>
                </a:xfrm>
                <a:prstGeom prst="line">
                  <a:avLst/>
                </a:prstGeom>
                <a:noFill/>
                <a:ln w="9525" algn="ctr">
                  <a:solidFill>
                    <a:schemeClr val="tx1"/>
                  </a:solidFill>
                  <a:prstDash val="dash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6211" name="Conector reto 27"/>
                <p:cNvCxnSpPr>
                  <a:cxnSpLocks noChangeShapeType="1"/>
                </p:cNvCxnSpPr>
                <p:nvPr/>
              </p:nvCxnSpPr>
              <p:spPr bwMode="auto">
                <a:xfrm rot="5400000">
                  <a:off x="5965635" y="2678107"/>
                  <a:ext cx="928694" cy="1588"/>
                </a:xfrm>
                <a:prstGeom prst="line">
                  <a:avLst/>
                </a:prstGeom>
                <a:noFill/>
                <a:ln w="9525" algn="ctr">
                  <a:solidFill>
                    <a:schemeClr val="tx1"/>
                  </a:solidFill>
                  <a:prstDash val="dash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6212" name="Conector reto 28"/>
                <p:cNvCxnSpPr>
                  <a:cxnSpLocks noChangeShapeType="1"/>
                </p:cNvCxnSpPr>
                <p:nvPr/>
              </p:nvCxnSpPr>
              <p:spPr bwMode="auto">
                <a:xfrm rot="5400000">
                  <a:off x="6465901" y="2678107"/>
                  <a:ext cx="928694" cy="1588"/>
                </a:xfrm>
                <a:prstGeom prst="line">
                  <a:avLst/>
                </a:prstGeom>
                <a:noFill/>
                <a:ln w="9525" algn="ctr">
                  <a:solidFill>
                    <a:schemeClr val="tx1"/>
                  </a:solidFill>
                  <a:prstDash val="dash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</p:grpSp>
          <p:grpSp>
            <p:nvGrpSpPr>
              <p:cNvPr id="6203" name="Grupo 36"/>
              <p:cNvGrpSpPr>
                <a:grpSpLocks/>
              </p:cNvGrpSpPr>
              <p:nvPr/>
            </p:nvGrpSpPr>
            <p:grpSpPr bwMode="auto">
              <a:xfrm>
                <a:off x="4928396" y="2214554"/>
                <a:ext cx="1980000" cy="1260000"/>
                <a:chOff x="4929190" y="2285992"/>
                <a:chExt cx="2000264" cy="1287472"/>
              </a:xfrm>
            </p:grpSpPr>
            <p:cxnSp>
              <p:nvCxnSpPr>
                <p:cNvPr id="6204" name="Conector reto 31"/>
                <p:cNvCxnSpPr>
                  <a:cxnSpLocks noChangeShapeType="1"/>
                </p:cNvCxnSpPr>
                <p:nvPr/>
              </p:nvCxnSpPr>
              <p:spPr bwMode="auto">
                <a:xfrm>
                  <a:off x="4929190" y="2285992"/>
                  <a:ext cx="2000264" cy="1588"/>
                </a:xfrm>
                <a:prstGeom prst="line">
                  <a:avLst/>
                </a:prstGeom>
                <a:noFill/>
                <a:ln w="9525" algn="ctr">
                  <a:solidFill>
                    <a:schemeClr val="tx1"/>
                  </a:solidFill>
                  <a:prstDash val="dash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6205" name="Conector reto 32"/>
                <p:cNvCxnSpPr>
                  <a:cxnSpLocks noChangeShapeType="1"/>
                </p:cNvCxnSpPr>
                <p:nvPr/>
              </p:nvCxnSpPr>
              <p:spPr bwMode="auto">
                <a:xfrm>
                  <a:off x="4929190" y="2714620"/>
                  <a:ext cx="2000264" cy="1588"/>
                </a:xfrm>
                <a:prstGeom prst="line">
                  <a:avLst/>
                </a:prstGeom>
                <a:noFill/>
                <a:ln w="9525" algn="ctr">
                  <a:solidFill>
                    <a:schemeClr val="tx1"/>
                  </a:solidFill>
                  <a:prstDash val="dash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6206" name="Conector reto 33"/>
                <p:cNvCxnSpPr>
                  <a:cxnSpLocks noChangeShapeType="1"/>
                </p:cNvCxnSpPr>
                <p:nvPr/>
              </p:nvCxnSpPr>
              <p:spPr bwMode="auto">
                <a:xfrm>
                  <a:off x="4929190" y="3143248"/>
                  <a:ext cx="2000264" cy="1588"/>
                </a:xfrm>
                <a:prstGeom prst="line">
                  <a:avLst/>
                </a:prstGeom>
                <a:noFill/>
                <a:ln w="9525" algn="ctr">
                  <a:solidFill>
                    <a:schemeClr val="tx1"/>
                  </a:solidFill>
                  <a:prstDash val="dash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6207" name="Conector reto 34"/>
                <p:cNvCxnSpPr>
                  <a:cxnSpLocks noChangeShapeType="1"/>
                </p:cNvCxnSpPr>
                <p:nvPr/>
              </p:nvCxnSpPr>
              <p:spPr bwMode="auto">
                <a:xfrm>
                  <a:off x="4929190" y="3571876"/>
                  <a:ext cx="2000264" cy="1588"/>
                </a:xfrm>
                <a:prstGeom prst="line">
                  <a:avLst/>
                </a:prstGeom>
                <a:noFill/>
                <a:ln w="9525" algn="ctr">
                  <a:solidFill>
                    <a:schemeClr val="tx1"/>
                  </a:solidFill>
                  <a:prstDash val="dash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</p:grpSp>
        </p:grpSp>
        <p:sp>
          <p:nvSpPr>
            <p:cNvPr id="79" name="Elipse 39"/>
            <p:cNvSpPr>
              <a:spLocks noChangeArrowheads="1"/>
            </p:cNvSpPr>
            <p:nvPr/>
          </p:nvSpPr>
          <p:spPr bwMode="auto">
            <a:xfrm>
              <a:off x="5408168" y="2105676"/>
              <a:ext cx="71471" cy="71465"/>
            </a:xfrm>
            <a:prstGeom prst="ellipse">
              <a:avLst/>
            </a:prstGeom>
            <a:solidFill>
              <a:schemeClr val="tx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pt-BR" altLang="pt-BR" sz="1600"/>
            </a:p>
          </p:txBody>
        </p:sp>
        <p:sp>
          <p:nvSpPr>
            <p:cNvPr id="81" name="Elipse 39"/>
            <p:cNvSpPr>
              <a:spLocks noChangeArrowheads="1"/>
            </p:cNvSpPr>
            <p:nvPr/>
          </p:nvSpPr>
          <p:spPr bwMode="auto">
            <a:xfrm>
              <a:off x="5575454" y="2023586"/>
              <a:ext cx="71471" cy="71465"/>
            </a:xfrm>
            <a:prstGeom prst="ellipse">
              <a:avLst/>
            </a:prstGeom>
            <a:solidFill>
              <a:schemeClr val="tx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pt-BR" altLang="pt-BR" sz="1600"/>
            </a:p>
          </p:txBody>
        </p:sp>
        <p:sp>
          <p:nvSpPr>
            <p:cNvPr id="82" name="Elipse 39"/>
            <p:cNvSpPr>
              <a:spLocks noChangeArrowheads="1"/>
            </p:cNvSpPr>
            <p:nvPr/>
          </p:nvSpPr>
          <p:spPr bwMode="auto">
            <a:xfrm>
              <a:off x="5728705" y="2092366"/>
              <a:ext cx="71471" cy="71465"/>
            </a:xfrm>
            <a:prstGeom prst="ellipse">
              <a:avLst/>
            </a:prstGeom>
            <a:solidFill>
              <a:schemeClr val="tx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pt-BR" altLang="pt-BR" sz="1600"/>
            </a:p>
          </p:txBody>
        </p:sp>
        <p:sp>
          <p:nvSpPr>
            <p:cNvPr id="83" name="Elipse 39"/>
            <p:cNvSpPr>
              <a:spLocks noChangeArrowheads="1"/>
            </p:cNvSpPr>
            <p:nvPr/>
          </p:nvSpPr>
          <p:spPr bwMode="auto">
            <a:xfrm>
              <a:off x="5885683" y="2222193"/>
              <a:ext cx="71471" cy="71465"/>
            </a:xfrm>
            <a:prstGeom prst="ellipse">
              <a:avLst/>
            </a:prstGeom>
            <a:solidFill>
              <a:schemeClr val="tx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pt-BR" altLang="pt-BR" sz="1600"/>
            </a:p>
          </p:txBody>
        </p:sp>
        <p:sp>
          <p:nvSpPr>
            <p:cNvPr id="84" name="Elipse 39"/>
            <p:cNvSpPr>
              <a:spLocks noChangeArrowheads="1"/>
            </p:cNvSpPr>
            <p:nvPr/>
          </p:nvSpPr>
          <p:spPr bwMode="auto">
            <a:xfrm>
              <a:off x="5578442" y="2349495"/>
              <a:ext cx="71471" cy="71465"/>
            </a:xfrm>
            <a:prstGeom prst="ellipse">
              <a:avLst/>
            </a:prstGeom>
            <a:solidFill>
              <a:schemeClr val="tx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pt-BR" altLang="pt-BR" sz="1600"/>
            </a:p>
          </p:txBody>
        </p:sp>
        <p:sp>
          <p:nvSpPr>
            <p:cNvPr id="85" name="Elipse 39"/>
            <p:cNvSpPr>
              <a:spLocks noChangeArrowheads="1"/>
            </p:cNvSpPr>
            <p:nvPr/>
          </p:nvSpPr>
          <p:spPr bwMode="auto">
            <a:xfrm>
              <a:off x="5443903" y="2231635"/>
              <a:ext cx="71471" cy="71465"/>
            </a:xfrm>
            <a:prstGeom prst="ellipse">
              <a:avLst/>
            </a:prstGeom>
            <a:solidFill>
              <a:schemeClr val="tx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pt-BR" altLang="pt-BR" sz="1600"/>
            </a:p>
          </p:txBody>
        </p:sp>
        <p:sp>
          <p:nvSpPr>
            <p:cNvPr id="86" name="Elipse 39"/>
            <p:cNvSpPr>
              <a:spLocks noChangeArrowheads="1"/>
            </p:cNvSpPr>
            <p:nvPr/>
          </p:nvSpPr>
          <p:spPr bwMode="auto">
            <a:xfrm>
              <a:off x="5825388" y="2385227"/>
              <a:ext cx="71471" cy="71465"/>
            </a:xfrm>
            <a:prstGeom prst="ellipse">
              <a:avLst/>
            </a:prstGeom>
            <a:solidFill>
              <a:schemeClr val="tx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pt-BR" altLang="pt-BR" sz="1600"/>
            </a:p>
          </p:txBody>
        </p:sp>
        <p:sp>
          <p:nvSpPr>
            <p:cNvPr id="87" name="Elipse 39"/>
            <p:cNvSpPr>
              <a:spLocks noChangeArrowheads="1"/>
            </p:cNvSpPr>
            <p:nvPr/>
          </p:nvSpPr>
          <p:spPr bwMode="auto">
            <a:xfrm>
              <a:off x="5690849" y="2267367"/>
              <a:ext cx="71471" cy="71465"/>
            </a:xfrm>
            <a:prstGeom prst="ellipse">
              <a:avLst/>
            </a:prstGeom>
            <a:solidFill>
              <a:schemeClr val="tx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pt-BR" altLang="pt-BR" sz="1600"/>
            </a:p>
          </p:txBody>
        </p:sp>
        <p:sp>
          <p:nvSpPr>
            <p:cNvPr id="88" name="Elipse 39"/>
            <p:cNvSpPr>
              <a:spLocks noChangeArrowheads="1"/>
            </p:cNvSpPr>
            <p:nvPr/>
          </p:nvSpPr>
          <p:spPr bwMode="auto">
            <a:xfrm>
              <a:off x="5442805" y="1952121"/>
              <a:ext cx="71471" cy="71465"/>
            </a:xfrm>
            <a:prstGeom prst="ellipse">
              <a:avLst/>
            </a:prstGeom>
            <a:solidFill>
              <a:schemeClr val="tx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pt-BR" altLang="pt-BR" sz="1600"/>
            </a:p>
          </p:txBody>
        </p:sp>
        <p:sp>
          <p:nvSpPr>
            <p:cNvPr id="89" name="Elipse 39"/>
            <p:cNvSpPr>
              <a:spLocks noChangeArrowheads="1"/>
            </p:cNvSpPr>
            <p:nvPr/>
          </p:nvSpPr>
          <p:spPr bwMode="auto">
            <a:xfrm>
              <a:off x="5692970" y="1981209"/>
              <a:ext cx="71471" cy="71465"/>
            </a:xfrm>
            <a:prstGeom prst="ellipse">
              <a:avLst/>
            </a:prstGeom>
            <a:solidFill>
              <a:schemeClr val="tx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pt-BR" altLang="pt-BR" sz="1600"/>
            </a:p>
          </p:txBody>
        </p:sp>
        <p:sp>
          <p:nvSpPr>
            <p:cNvPr id="6196" name="CaixaDeTexto 73"/>
            <p:cNvSpPr txBox="1">
              <a:spLocks noChangeArrowheads="1"/>
            </p:cNvSpPr>
            <p:nvPr/>
          </p:nvSpPr>
          <p:spPr bwMode="auto">
            <a:xfrm>
              <a:off x="5828343" y="2320524"/>
              <a:ext cx="242484" cy="3386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pt-BR" altLang="pt-BR" sz="1600" i="1" dirty="0">
                  <a:latin typeface="Times New Roman" charset="0"/>
                  <a:cs typeface="Times New Roman" charset="0"/>
                </a:rPr>
                <a:t>j</a:t>
              </a:r>
            </a:p>
          </p:txBody>
        </p:sp>
        <p:sp>
          <p:nvSpPr>
            <p:cNvPr id="91" name="Elipse 39"/>
            <p:cNvSpPr>
              <a:spLocks noChangeArrowheads="1"/>
            </p:cNvSpPr>
            <p:nvPr/>
          </p:nvSpPr>
          <p:spPr bwMode="auto">
            <a:xfrm>
              <a:off x="5563181" y="2214398"/>
              <a:ext cx="71471" cy="71465"/>
            </a:xfrm>
            <a:prstGeom prst="ellipse">
              <a:avLst/>
            </a:prstGeom>
            <a:solidFill>
              <a:schemeClr val="tx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pt-BR" altLang="pt-BR" sz="1600"/>
            </a:p>
          </p:txBody>
        </p:sp>
        <p:cxnSp>
          <p:nvCxnSpPr>
            <p:cNvPr id="6197" name="Conector reto 42"/>
            <p:cNvCxnSpPr>
              <a:cxnSpLocks noChangeShapeType="1"/>
              <a:endCxn id="5" idx="2"/>
            </p:cNvCxnSpPr>
            <p:nvPr/>
          </p:nvCxnSpPr>
          <p:spPr bwMode="auto">
            <a:xfrm flipV="1">
              <a:off x="4783553" y="2335436"/>
              <a:ext cx="727884" cy="286987"/>
            </a:xfrm>
            <a:prstGeom prst="line">
              <a:avLst/>
            </a:prstGeom>
            <a:noFill/>
            <a:ln w="19050" algn="ctr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6195" name="CaixaDeTexto 72"/>
            <p:cNvSpPr txBox="1">
              <a:spLocks noChangeArrowheads="1"/>
            </p:cNvSpPr>
            <p:nvPr/>
          </p:nvSpPr>
          <p:spPr bwMode="auto">
            <a:xfrm>
              <a:off x="4593088" y="2568915"/>
              <a:ext cx="242484" cy="3386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pt-BR" altLang="pt-BR" sz="1600" i="1" dirty="0">
                  <a:latin typeface="Times New Roman" charset="0"/>
                  <a:cs typeface="Times New Roman" charset="0"/>
                </a:rPr>
                <a:t>i</a:t>
              </a:r>
            </a:p>
          </p:txBody>
        </p:sp>
        <p:sp>
          <p:nvSpPr>
            <p:cNvPr id="6200" name="Elipse 38"/>
            <p:cNvSpPr>
              <a:spLocks noChangeArrowheads="1"/>
            </p:cNvSpPr>
            <p:nvPr/>
          </p:nvSpPr>
          <p:spPr bwMode="auto">
            <a:xfrm>
              <a:off x="4746921" y="2587741"/>
              <a:ext cx="71471" cy="71465"/>
            </a:xfrm>
            <a:prstGeom prst="ellipse">
              <a:avLst/>
            </a:prstGeom>
            <a:solidFill>
              <a:schemeClr val="tx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pt-BR" altLang="pt-BR" sz="1600"/>
            </a:p>
          </p:txBody>
        </p:sp>
        <p:sp>
          <p:nvSpPr>
            <p:cNvPr id="5" name="Elipse 4"/>
            <p:cNvSpPr/>
            <p:nvPr/>
          </p:nvSpPr>
          <p:spPr bwMode="auto">
            <a:xfrm rot="19206269">
              <a:off x="5462065" y="1843415"/>
              <a:ext cx="424187" cy="711973"/>
            </a:xfrm>
            <a:prstGeom prst="ellipse">
              <a:avLst/>
            </a:prstGeom>
            <a:noFill/>
            <a:ln w="9525" cap="flat" cmpd="sng" algn="ctr">
              <a:solidFill>
                <a:srgbClr val="FF33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pt-BR" sz="1600" b="0" i="0" u="none" strike="noStrike" cap="none" normalizeH="0" baseline="0">
                <a:solidFill>
                  <a:schemeClr val="tx1"/>
                </a:solidFill>
                <a:effectLst/>
                <a:latin typeface="Comic Sans MS" pitchFamily="66" charset="0"/>
              </a:endParaRPr>
            </a:p>
          </p:txBody>
        </p:sp>
      </p:grpSp>
      <p:grpSp>
        <p:nvGrpSpPr>
          <p:cNvPr id="12" name="Grupo 11"/>
          <p:cNvGrpSpPr/>
          <p:nvPr/>
        </p:nvGrpSpPr>
        <p:grpSpPr>
          <a:xfrm>
            <a:off x="6854697" y="3752701"/>
            <a:ext cx="1716088" cy="1260475"/>
            <a:chOff x="4358290" y="3859958"/>
            <a:chExt cx="1716088" cy="1260475"/>
          </a:xfrm>
        </p:grpSpPr>
        <p:grpSp>
          <p:nvGrpSpPr>
            <p:cNvPr id="98" name="Grupo 37"/>
            <p:cNvGrpSpPr>
              <a:grpSpLocks/>
            </p:cNvGrpSpPr>
            <p:nvPr/>
          </p:nvGrpSpPr>
          <p:grpSpPr bwMode="auto">
            <a:xfrm>
              <a:off x="4358290" y="3859958"/>
              <a:ext cx="1716088" cy="1260475"/>
              <a:chOff x="4928396" y="2214554"/>
              <a:chExt cx="1980000" cy="1260000"/>
            </a:xfrm>
          </p:grpSpPr>
          <p:grpSp>
            <p:nvGrpSpPr>
              <p:cNvPr id="115" name="Grupo 35"/>
              <p:cNvGrpSpPr>
                <a:grpSpLocks/>
              </p:cNvGrpSpPr>
              <p:nvPr/>
            </p:nvGrpSpPr>
            <p:grpSpPr bwMode="auto">
              <a:xfrm>
                <a:off x="4928396" y="2214554"/>
                <a:ext cx="1980000" cy="1260000"/>
                <a:chOff x="4928396" y="2214554"/>
                <a:chExt cx="2002646" cy="928694"/>
              </a:xfrm>
            </p:grpSpPr>
            <p:cxnSp>
              <p:nvCxnSpPr>
                <p:cNvPr id="121" name="Conector reto 24"/>
                <p:cNvCxnSpPr>
                  <a:cxnSpLocks noChangeShapeType="1"/>
                </p:cNvCxnSpPr>
                <p:nvPr/>
              </p:nvCxnSpPr>
              <p:spPr bwMode="auto">
                <a:xfrm rot="5400000">
                  <a:off x="4464843" y="2678107"/>
                  <a:ext cx="928694" cy="1588"/>
                </a:xfrm>
                <a:prstGeom prst="line">
                  <a:avLst/>
                </a:prstGeom>
                <a:noFill/>
                <a:ln w="9525" algn="ctr">
                  <a:solidFill>
                    <a:schemeClr val="tx1"/>
                  </a:solidFill>
                  <a:prstDash val="dash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122" name="Conector reto 25"/>
                <p:cNvCxnSpPr>
                  <a:cxnSpLocks noChangeShapeType="1"/>
                </p:cNvCxnSpPr>
                <p:nvPr/>
              </p:nvCxnSpPr>
              <p:spPr bwMode="auto">
                <a:xfrm rot="5400000">
                  <a:off x="4965107" y="2678107"/>
                  <a:ext cx="928694" cy="1588"/>
                </a:xfrm>
                <a:prstGeom prst="line">
                  <a:avLst/>
                </a:prstGeom>
                <a:noFill/>
                <a:ln w="9525" algn="ctr">
                  <a:solidFill>
                    <a:schemeClr val="tx1"/>
                  </a:solidFill>
                  <a:prstDash val="dash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123" name="Conector reto 26"/>
                <p:cNvCxnSpPr>
                  <a:cxnSpLocks noChangeShapeType="1"/>
                </p:cNvCxnSpPr>
                <p:nvPr/>
              </p:nvCxnSpPr>
              <p:spPr bwMode="auto">
                <a:xfrm rot="5400000">
                  <a:off x="5465371" y="2678107"/>
                  <a:ext cx="928694" cy="1588"/>
                </a:xfrm>
                <a:prstGeom prst="line">
                  <a:avLst/>
                </a:prstGeom>
                <a:noFill/>
                <a:ln w="9525" algn="ctr">
                  <a:solidFill>
                    <a:schemeClr val="tx1"/>
                  </a:solidFill>
                  <a:prstDash val="dash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124" name="Conector reto 27"/>
                <p:cNvCxnSpPr>
                  <a:cxnSpLocks noChangeShapeType="1"/>
                </p:cNvCxnSpPr>
                <p:nvPr/>
              </p:nvCxnSpPr>
              <p:spPr bwMode="auto">
                <a:xfrm rot="5400000">
                  <a:off x="5965635" y="2678107"/>
                  <a:ext cx="928694" cy="1588"/>
                </a:xfrm>
                <a:prstGeom prst="line">
                  <a:avLst/>
                </a:prstGeom>
                <a:noFill/>
                <a:ln w="9525" algn="ctr">
                  <a:solidFill>
                    <a:schemeClr val="tx1"/>
                  </a:solidFill>
                  <a:prstDash val="dash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125" name="Conector reto 28"/>
                <p:cNvCxnSpPr>
                  <a:cxnSpLocks noChangeShapeType="1"/>
                </p:cNvCxnSpPr>
                <p:nvPr/>
              </p:nvCxnSpPr>
              <p:spPr bwMode="auto">
                <a:xfrm rot="5400000">
                  <a:off x="6465901" y="2678107"/>
                  <a:ext cx="928694" cy="1588"/>
                </a:xfrm>
                <a:prstGeom prst="line">
                  <a:avLst/>
                </a:prstGeom>
                <a:noFill/>
                <a:ln w="9525" algn="ctr">
                  <a:solidFill>
                    <a:schemeClr val="tx1"/>
                  </a:solidFill>
                  <a:prstDash val="dash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</p:grpSp>
          <p:grpSp>
            <p:nvGrpSpPr>
              <p:cNvPr id="116" name="Grupo 36"/>
              <p:cNvGrpSpPr>
                <a:grpSpLocks/>
              </p:cNvGrpSpPr>
              <p:nvPr/>
            </p:nvGrpSpPr>
            <p:grpSpPr bwMode="auto">
              <a:xfrm>
                <a:off x="4928396" y="2214554"/>
                <a:ext cx="1980000" cy="1260000"/>
                <a:chOff x="4929190" y="2285992"/>
                <a:chExt cx="2000264" cy="1287472"/>
              </a:xfrm>
            </p:grpSpPr>
            <p:cxnSp>
              <p:nvCxnSpPr>
                <p:cNvPr id="117" name="Conector reto 31"/>
                <p:cNvCxnSpPr>
                  <a:cxnSpLocks noChangeShapeType="1"/>
                </p:cNvCxnSpPr>
                <p:nvPr/>
              </p:nvCxnSpPr>
              <p:spPr bwMode="auto">
                <a:xfrm>
                  <a:off x="4929190" y="2285992"/>
                  <a:ext cx="2000264" cy="1588"/>
                </a:xfrm>
                <a:prstGeom prst="line">
                  <a:avLst/>
                </a:prstGeom>
                <a:noFill/>
                <a:ln w="9525" algn="ctr">
                  <a:solidFill>
                    <a:schemeClr val="tx1"/>
                  </a:solidFill>
                  <a:prstDash val="dash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118" name="Conector reto 32"/>
                <p:cNvCxnSpPr>
                  <a:cxnSpLocks noChangeShapeType="1"/>
                </p:cNvCxnSpPr>
                <p:nvPr/>
              </p:nvCxnSpPr>
              <p:spPr bwMode="auto">
                <a:xfrm>
                  <a:off x="4929190" y="2714620"/>
                  <a:ext cx="2000264" cy="1588"/>
                </a:xfrm>
                <a:prstGeom prst="line">
                  <a:avLst/>
                </a:prstGeom>
                <a:noFill/>
                <a:ln w="9525" algn="ctr">
                  <a:solidFill>
                    <a:schemeClr val="tx1"/>
                  </a:solidFill>
                  <a:prstDash val="dash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119" name="Conector reto 33"/>
                <p:cNvCxnSpPr>
                  <a:cxnSpLocks noChangeShapeType="1"/>
                </p:cNvCxnSpPr>
                <p:nvPr/>
              </p:nvCxnSpPr>
              <p:spPr bwMode="auto">
                <a:xfrm>
                  <a:off x="4929190" y="3143248"/>
                  <a:ext cx="2000264" cy="1588"/>
                </a:xfrm>
                <a:prstGeom prst="line">
                  <a:avLst/>
                </a:prstGeom>
                <a:noFill/>
                <a:ln w="9525" algn="ctr">
                  <a:solidFill>
                    <a:schemeClr val="tx1"/>
                  </a:solidFill>
                  <a:prstDash val="dash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120" name="Conector reto 34"/>
                <p:cNvCxnSpPr>
                  <a:cxnSpLocks noChangeShapeType="1"/>
                </p:cNvCxnSpPr>
                <p:nvPr/>
              </p:nvCxnSpPr>
              <p:spPr bwMode="auto">
                <a:xfrm>
                  <a:off x="4929190" y="3571876"/>
                  <a:ext cx="2000264" cy="1588"/>
                </a:xfrm>
                <a:prstGeom prst="line">
                  <a:avLst/>
                </a:prstGeom>
                <a:noFill/>
                <a:ln w="9525" algn="ctr">
                  <a:solidFill>
                    <a:schemeClr val="tx1"/>
                  </a:solidFill>
                  <a:prstDash val="dash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</p:grpSp>
        </p:grpSp>
        <p:sp>
          <p:nvSpPr>
            <p:cNvPr id="99" name="Elipse 39"/>
            <p:cNvSpPr>
              <a:spLocks noChangeArrowheads="1"/>
            </p:cNvSpPr>
            <p:nvPr/>
          </p:nvSpPr>
          <p:spPr bwMode="auto">
            <a:xfrm>
              <a:off x="5410358" y="4179696"/>
              <a:ext cx="71471" cy="71465"/>
            </a:xfrm>
            <a:prstGeom prst="ellipse">
              <a:avLst/>
            </a:prstGeom>
            <a:solidFill>
              <a:schemeClr val="tx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pt-BR" altLang="pt-BR" sz="1600"/>
            </a:p>
          </p:txBody>
        </p:sp>
        <p:sp>
          <p:nvSpPr>
            <p:cNvPr id="100" name="Elipse 39"/>
            <p:cNvSpPr>
              <a:spLocks noChangeArrowheads="1"/>
            </p:cNvSpPr>
            <p:nvPr/>
          </p:nvSpPr>
          <p:spPr bwMode="auto">
            <a:xfrm>
              <a:off x="5577644" y="4097606"/>
              <a:ext cx="71471" cy="71465"/>
            </a:xfrm>
            <a:prstGeom prst="ellipse">
              <a:avLst/>
            </a:prstGeom>
            <a:solidFill>
              <a:schemeClr val="tx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pt-BR" altLang="pt-BR" sz="1600"/>
            </a:p>
          </p:txBody>
        </p:sp>
        <p:sp>
          <p:nvSpPr>
            <p:cNvPr id="101" name="Elipse 39"/>
            <p:cNvSpPr>
              <a:spLocks noChangeArrowheads="1"/>
            </p:cNvSpPr>
            <p:nvPr/>
          </p:nvSpPr>
          <p:spPr bwMode="auto">
            <a:xfrm>
              <a:off x="5730895" y="4166386"/>
              <a:ext cx="71471" cy="71465"/>
            </a:xfrm>
            <a:prstGeom prst="ellipse">
              <a:avLst/>
            </a:prstGeom>
            <a:solidFill>
              <a:schemeClr val="tx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pt-BR" altLang="pt-BR" sz="1600"/>
            </a:p>
          </p:txBody>
        </p:sp>
        <p:sp>
          <p:nvSpPr>
            <p:cNvPr id="102" name="Elipse 39"/>
            <p:cNvSpPr>
              <a:spLocks noChangeArrowheads="1"/>
            </p:cNvSpPr>
            <p:nvPr/>
          </p:nvSpPr>
          <p:spPr bwMode="auto">
            <a:xfrm>
              <a:off x="5887873" y="4296213"/>
              <a:ext cx="71471" cy="71465"/>
            </a:xfrm>
            <a:prstGeom prst="ellipse">
              <a:avLst/>
            </a:prstGeom>
            <a:solidFill>
              <a:schemeClr val="tx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pt-BR" altLang="pt-BR" sz="1600"/>
            </a:p>
          </p:txBody>
        </p:sp>
        <p:sp>
          <p:nvSpPr>
            <p:cNvPr id="103" name="Elipse 39"/>
            <p:cNvSpPr>
              <a:spLocks noChangeArrowheads="1"/>
            </p:cNvSpPr>
            <p:nvPr/>
          </p:nvSpPr>
          <p:spPr bwMode="auto">
            <a:xfrm>
              <a:off x="5580632" y="4423515"/>
              <a:ext cx="71471" cy="71465"/>
            </a:xfrm>
            <a:prstGeom prst="ellipse">
              <a:avLst/>
            </a:prstGeom>
            <a:solidFill>
              <a:schemeClr val="tx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pt-BR" altLang="pt-BR" sz="1600"/>
            </a:p>
          </p:txBody>
        </p:sp>
        <p:sp>
          <p:nvSpPr>
            <p:cNvPr id="104" name="Elipse 39"/>
            <p:cNvSpPr>
              <a:spLocks noChangeArrowheads="1"/>
            </p:cNvSpPr>
            <p:nvPr/>
          </p:nvSpPr>
          <p:spPr bwMode="auto">
            <a:xfrm>
              <a:off x="5446093" y="4305655"/>
              <a:ext cx="71471" cy="71465"/>
            </a:xfrm>
            <a:prstGeom prst="ellipse">
              <a:avLst/>
            </a:prstGeom>
            <a:solidFill>
              <a:schemeClr val="tx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pt-BR" altLang="pt-BR" sz="1600"/>
            </a:p>
          </p:txBody>
        </p:sp>
        <p:sp>
          <p:nvSpPr>
            <p:cNvPr id="105" name="Elipse 39"/>
            <p:cNvSpPr>
              <a:spLocks noChangeArrowheads="1"/>
            </p:cNvSpPr>
            <p:nvPr/>
          </p:nvSpPr>
          <p:spPr bwMode="auto">
            <a:xfrm>
              <a:off x="5827578" y="4459247"/>
              <a:ext cx="71471" cy="71465"/>
            </a:xfrm>
            <a:prstGeom prst="ellipse">
              <a:avLst/>
            </a:prstGeom>
            <a:solidFill>
              <a:schemeClr val="tx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pt-BR" altLang="pt-BR" sz="1600"/>
            </a:p>
          </p:txBody>
        </p:sp>
        <p:sp>
          <p:nvSpPr>
            <p:cNvPr id="106" name="Elipse 39"/>
            <p:cNvSpPr>
              <a:spLocks noChangeArrowheads="1"/>
            </p:cNvSpPr>
            <p:nvPr/>
          </p:nvSpPr>
          <p:spPr bwMode="auto">
            <a:xfrm>
              <a:off x="5693039" y="4341387"/>
              <a:ext cx="71471" cy="71465"/>
            </a:xfrm>
            <a:prstGeom prst="ellipse">
              <a:avLst/>
            </a:prstGeom>
            <a:solidFill>
              <a:schemeClr val="tx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pt-BR" altLang="pt-BR" sz="1600"/>
            </a:p>
          </p:txBody>
        </p:sp>
        <p:sp>
          <p:nvSpPr>
            <p:cNvPr id="107" name="Elipse 39"/>
            <p:cNvSpPr>
              <a:spLocks noChangeArrowheads="1"/>
            </p:cNvSpPr>
            <p:nvPr/>
          </p:nvSpPr>
          <p:spPr bwMode="auto">
            <a:xfrm>
              <a:off x="5444995" y="4026141"/>
              <a:ext cx="71471" cy="71465"/>
            </a:xfrm>
            <a:prstGeom prst="ellipse">
              <a:avLst/>
            </a:prstGeom>
            <a:solidFill>
              <a:schemeClr val="tx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pt-BR" altLang="pt-BR" sz="1600"/>
            </a:p>
          </p:txBody>
        </p:sp>
        <p:sp>
          <p:nvSpPr>
            <p:cNvPr id="108" name="Elipse 39"/>
            <p:cNvSpPr>
              <a:spLocks noChangeArrowheads="1"/>
            </p:cNvSpPr>
            <p:nvPr/>
          </p:nvSpPr>
          <p:spPr bwMode="auto">
            <a:xfrm>
              <a:off x="5695160" y="4055229"/>
              <a:ext cx="71471" cy="71465"/>
            </a:xfrm>
            <a:prstGeom prst="ellipse">
              <a:avLst/>
            </a:prstGeom>
            <a:solidFill>
              <a:schemeClr val="tx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pt-BR" altLang="pt-BR" sz="1600"/>
            </a:p>
          </p:txBody>
        </p:sp>
        <p:sp>
          <p:nvSpPr>
            <p:cNvPr id="109" name="CaixaDeTexto 73"/>
            <p:cNvSpPr txBox="1">
              <a:spLocks noChangeArrowheads="1"/>
            </p:cNvSpPr>
            <p:nvPr/>
          </p:nvSpPr>
          <p:spPr bwMode="auto">
            <a:xfrm>
              <a:off x="5830533" y="4394544"/>
              <a:ext cx="242484" cy="3386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pt-BR" altLang="pt-BR" sz="1600" i="1" dirty="0">
                  <a:latin typeface="Times New Roman" charset="0"/>
                  <a:cs typeface="Times New Roman" charset="0"/>
                </a:rPr>
                <a:t>j</a:t>
              </a:r>
            </a:p>
          </p:txBody>
        </p:sp>
        <p:sp>
          <p:nvSpPr>
            <p:cNvPr id="110" name="Elipse 39"/>
            <p:cNvSpPr>
              <a:spLocks noChangeArrowheads="1"/>
            </p:cNvSpPr>
            <p:nvPr/>
          </p:nvSpPr>
          <p:spPr bwMode="auto">
            <a:xfrm>
              <a:off x="5565371" y="4288418"/>
              <a:ext cx="71471" cy="71465"/>
            </a:xfrm>
            <a:prstGeom prst="ellipse">
              <a:avLst/>
            </a:prstGeom>
            <a:solidFill>
              <a:schemeClr val="tx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pt-BR" altLang="pt-BR" sz="1600"/>
            </a:p>
          </p:txBody>
        </p:sp>
        <p:cxnSp>
          <p:nvCxnSpPr>
            <p:cNvPr id="111" name="Conector reto 42"/>
            <p:cNvCxnSpPr>
              <a:cxnSpLocks noChangeShapeType="1"/>
              <a:endCxn id="114" idx="2"/>
            </p:cNvCxnSpPr>
            <p:nvPr/>
          </p:nvCxnSpPr>
          <p:spPr bwMode="auto">
            <a:xfrm flipV="1">
              <a:off x="4942778" y="4409456"/>
              <a:ext cx="570849" cy="233479"/>
            </a:xfrm>
            <a:prstGeom prst="line">
              <a:avLst/>
            </a:prstGeom>
            <a:noFill/>
            <a:ln w="19050" algn="ctr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12" name="CaixaDeTexto 72"/>
            <p:cNvSpPr txBox="1">
              <a:spLocks noChangeArrowheads="1"/>
            </p:cNvSpPr>
            <p:nvPr/>
          </p:nvSpPr>
          <p:spPr bwMode="auto">
            <a:xfrm>
              <a:off x="4466978" y="4732562"/>
              <a:ext cx="242484" cy="3386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pt-BR" altLang="pt-BR" sz="1600" i="1" dirty="0">
                  <a:latin typeface="Times New Roman" charset="0"/>
                  <a:cs typeface="Times New Roman" charset="0"/>
                </a:rPr>
                <a:t>i</a:t>
              </a:r>
            </a:p>
          </p:txBody>
        </p:sp>
        <p:sp>
          <p:nvSpPr>
            <p:cNvPr id="113" name="Elipse 38"/>
            <p:cNvSpPr>
              <a:spLocks noChangeArrowheads="1"/>
            </p:cNvSpPr>
            <p:nvPr/>
          </p:nvSpPr>
          <p:spPr bwMode="auto">
            <a:xfrm>
              <a:off x="4749111" y="4661761"/>
              <a:ext cx="71471" cy="71465"/>
            </a:xfrm>
            <a:prstGeom prst="ellipse">
              <a:avLst/>
            </a:prstGeom>
            <a:solidFill>
              <a:schemeClr val="tx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pt-BR" altLang="pt-BR" sz="1600"/>
            </a:p>
          </p:txBody>
        </p:sp>
        <p:sp>
          <p:nvSpPr>
            <p:cNvPr id="114" name="Elipse 113"/>
            <p:cNvSpPr/>
            <p:nvPr/>
          </p:nvSpPr>
          <p:spPr bwMode="auto">
            <a:xfrm rot="19206269">
              <a:off x="5464255" y="3917435"/>
              <a:ext cx="424187" cy="711973"/>
            </a:xfrm>
            <a:prstGeom prst="ellipse">
              <a:avLst/>
            </a:prstGeom>
            <a:noFill/>
            <a:ln w="9525" cap="flat" cmpd="sng" algn="ctr">
              <a:solidFill>
                <a:srgbClr val="FF33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pt-BR" sz="1600" b="0" i="0" u="none" strike="noStrike" cap="none" normalizeH="0" baseline="0">
                <a:solidFill>
                  <a:schemeClr val="tx1"/>
                </a:solidFill>
                <a:effectLst/>
                <a:latin typeface="Comic Sans MS" pitchFamily="66" charset="0"/>
              </a:endParaRPr>
            </a:p>
          </p:txBody>
        </p:sp>
        <p:sp>
          <p:nvSpPr>
            <p:cNvPr id="126" name="Elipse 38"/>
            <p:cNvSpPr>
              <a:spLocks noChangeArrowheads="1"/>
            </p:cNvSpPr>
            <p:nvPr/>
          </p:nvSpPr>
          <p:spPr bwMode="auto">
            <a:xfrm>
              <a:off x="4652593" y="4571470"/>
              <a:ext cx="71471" cy="71465"/>
            </a:xfrm>
            <a:prstGeom prst="ellipse">
              <a:avLst/>
            </a:prstGeom>
            <a:solidFill>
              <a:schemeClr val="tx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pt-BR" altLang="pt-BR" sz="1600"/>
            </a:p>
          </p:txBody>
        </p:sp>
        <p:sp>
          <p:nvSpPr>
            <p:cNvPr id="127" name="Elipse 38"/>
            <p:cNvSpPr>
              <a:spLocks noChangeArrowheads="1"/>
            </p:cNvSpPr>
            <p:nvPr/>
          </p:nvSpPr>
          <p:spPr bwMode="auto">
            <a:xfrm>
              <a:off x="4799836" y="4542236"/>
              <a:ext cx="71471" cy="71465"/>
            </a:xfrm>
            <a:prstGeom prst="ellipse">
              <a:avLst/>
            </a:prstGeom>
            <a:solidFill>
              <a:schemeClr val="tx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pt-BR" altLang="pt-BR" sz="1600"/>
            </a:p>
          </p:txBody>
        </p:sp>
        <p:sp>
          <p:nvSpPr>
            <p:cNvPr id="128" name="Elipse 38"/>
            <p:cNvSpPr>
              <a:spLocks noChangeArrowheads="1"/>
            </p:cNvSpPr>
            <p:nvPr/>
          </p:nvSpPr>
          <p:spPr bwMode="auto">
            <a:xfrm>
              <a:off x="4871307" y="4700793"/>
              <a:ext cx="71471" cy="71465"/>
            </a:xfrm>
            <a:prstGeom prst="ellipse">
              <a:avLst/>
            </a:prstGeom>
            <a:solidFill>
              <a:schemeClr val="tx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pt-BR" altLang="pt-BR" sz="1600"/>
            </a:p>
          </p:txBody>
        </p:sp>
        <p:sp>
          <p:nvSpPr>
            <p:cNvPr id="129" name="Elipse 38"/>
            <p:cNvSpPr>
              <a:spLocks noChangeArrowheads="1"/>
            </p:cNvSpPr>
            <p:nvPr/>
          </p:nvSpPr>
          <p:spPr bwMode="auto">
            <a:xfrm>
              <a:off x="4766291" y="4804582"/>
              <a:ext cx="71471" cy="71465"/>
            </a:xfrm>
            <a:prstGeom prst="ellipse">
              <a:avLst/>
            </a:prstGeom>
            <a:solidFill>
              <a:schemeClr val="tx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pt-BR" altLang="pt-BR" sz="1600"/>
            </a:p>
          </p:txBody>
        </p:sp>
        <p:sp>
          <p:nvSpPr>
            <p:cNvPr id="130" name="Elipse 38"/>
            <p:cNvSpPr>
              <a:spLocks noChangeArrowheads="1"/>
            </p:cNvSpPr>
            <p:nvPr/>
          </p:nvSpPr>
          <p:spPr bwMode="auto">
            <a:xfrm>
              <a:off x="4647360" y="4720293"/>
              <a:ext cx="71471" cy="71465"/>
            </a:xfrm>
            <a:prstGeom prst="ellipse">
              <a:avLst/>
            </a:prstGeom>
            <a:solidFill>
              <a:schemeClr val="tx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pt-BR" altLang="pt-BR" sz="1600"/>
            </a:p>
          </p:txBody>
        </p:sp>
        <p:sp>
          <p:nvSpPr>
            <p:cNvPr id="131" name="Elipse 130"/>
            <p:cNvSpPr/>
            <p:nvPr/>
          </p:nvSpPr>
          <p:spPr bwMode="auto">
            <a:xfrm rot="19206269">
              <a:off x="4601020" y="4523043"/>
              <a:ext cx="360000" cy="360797"/>
            </a:xfrm>
            <a:prstGeom prst="ellipse">
              <a:avLst/>
            </a:prstGeom>
            <a:noFill/>
            <a:ln w="9525" cap="flat" cmpd="sng" algn="ctr">
              <a:solidFill>
                <a:srgbClr val="FF33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pt-BR" sz="1600" b="0" i="0" u="none" strike="noStrike" cap="none" normalizeH="0" baseline="0">
                <a:solidFill>
                  <a:schemeClr val="tx1"/>
                </a:solidFill>
                <a:effectLst/>
                <a:latin typeface="Comic Sans MS" pitchFamily="66" charset="0"/>
              </a:endParaRPr>
            </a:p>
          </p:txBody>
        </p:sp>
      </p:grpSp>
      <p:grpSp>
        <p:nvGrpSpPr>
          <p:cNvPr id="134" name="Grupo 21"/>
          <p:cNvGrpSpPr>
            <a:grpSpLocks/>
          </p:cNvGrpSpPr>
          <p:nvPr/>
        </p:nvGrpSpPr>
        <p:grpSpPr bwMode="auto">
          <a:xfrm>
            <a:off x="757920" y="3212966"/>
            <a:ext cx="7351693" cy="1728202"/>
            <a:chOff x="156479" y="1928802"/>
            <a:chExt cx="7351701" cy="1727945"/>
          </a:xfrm>
        </p:grpSpPr>
        <p:graphicFrame>
          <p:nvGraphicFramePr>
            <p:cNvPr id="135" name="Object 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685397559"/>
                </p:ext>
              </p:extLst>
            </p:nvPr>
          </p:nvGraphicFramePr>
          <p:xfrm>
            <a:off x="259450" y="2322714"/>
            <a:ext cx="5392146" cy="133403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75" name="Equation" r:id="rId6" imgW="3797280" imgH="939600" progId="Equation.DSMT4">
                    <p:embed/>
                  </p:oleObj>
                </mc:Choice>
                <mc:Fallback>
                  <p:oleObj name="Equation" r:id="rId6" imgW="3797280" imgH="939600" progId="Equation.DSMT4">
                    <p:embed/>
                    <p:pic>
                      <p:nvPicPr>
                        <p:cNvPr id="135" name="Object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9450" y="2322714"/>
                          <a:ext cx="5392146" cy="133403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36" name="Retângulo 12"/>
            <p:cNvSpPr>
              <a:spLocks noChangeArrowheads="1"/>
            </p:cNvSpPr>
            <p:nvPr/>
          </p:nvSpPr>
          <p:spPr bwMode="auto">
            <a:xfrm>
              <a:off x="156479" y="1928802"/>
              <a:ext cx="7351701" cy="3385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 eaLnBrk="0" hangingPunct="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pt-BR" altLang="pt-BR" sz="1600" dirty="0">
                  <a:sym typeface="Symbol" pitchFamily="18" charset="2"/>
                </a:rPr>
                <a:t>Distância de </a:t>
              </a:r>
              <a:r>
                <a:rPr lang="pt-BR" altLang="pt-BR" sz="1600" dirty="0" err="1">
                  <a:sym typeface="Symbol" pitchFamily="18" charset="2"/>
                </a:rPr>
                <a:t>Bhattacharyya</a:t>
              </a:r>
              <a:r>
                <a:rPr lang="pt-BR" altLang="pt-BR" sz="1600" dirty="0">
                  <a:sym typeface="Symbol" pitchFamily="18" charset="2"/>
                </a:rPr>
                <a:t> (considerando uma distribuição </a:t>
              </a:r>
              <a:r>
                <a:rPr lang="pt-BR" altLang="pt-BR" sz="1600" dirty="0" err="1">
                  <a:sym typeface="Symbol" pitchFamily="18" charset="2"/>
                </a:rPr>
                <a:t>multigaussiana</a:t>
              </a:r>
              <a:r>
                <a:rPr lang="pt-BR" altLang="pt-BR" sz="1600" dirty="0">
                  <a:sym typeface="Symbol" pitchFamily="18" charset="2"/>
                </a:rPr>
                <a:t>)</a:t>
              </a:r>
            </a:p>
          </p:txBody>
        </p:sp>
      </p:grpSp>
      <p:grpSp>
        <p:nvGrpSpPr>
          <p:cNvPr id="138" name="Grupo 21"/>
          <p:cNvGrpSpPr>
            <a:grpSpLocks/>
          </p:cNvGrpSpPr>
          <p:nvPr/>
        </p:nvGrpSpPr>
        <p:grpSpPr bwMode="auto">
          <a:xfrm>
            <a:off x="757920" y="5117722"/>
            <a:ext cx="3132589" cy="867152"/>
            <a:chOff x="428596" y="1928802"/>
            <a:chExt cx="3132594" cy="867021"/>
          </a:xfrm>
        </p:grpSpPr>
        <p:graphicFrame>
          <p:nvGraphicFramePr>
            <p:cNvPr id="139" name="Object 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172135829"/>
                </p:ext>
              </p:extLst>
            </p:nvPr>
          </p:nvGraphicFramePr>
          <p:xfrm>
            <a:off x="610476" y="2399008"/>
            <a:ext cx="2176466" cy="39681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76" name="Equation" r:id="rId8" imgW="1523880" imgH="279360" progId="Equation.DSMT4">
                    <p:embed/>
                  </p:oleObj>
                </mc:Choice>
                <mc:Fallback>
                  <p:oleObj name="Equation" r:id="rId8" imgW="1523880" imgH="279360" progId="Equation.DSMT4">
                    <p:embed/>
                    <p:pic>
                      <p:nvPicPr>
                        <p:cNvPr id="139" name="Object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0476" y="2399008"/>
                          <a:ext cx="2176466" cy="39681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40" name="Retângulo 12"/>
            <p:cNvSpPr>
              <a:spLocks noChangeArrowheads="1"/>
            </p:cNvSpPr>
            <p:nvPr/>
          </p:nvSpPr>
          <p:spPr bwMode="auto">
            <a:xfrm>
              <a:off x="428596" y="1928802"/>
              <a:ext cx="3132594" cy="3385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 eaLnBrk="0" hangingPunct="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pt-BR" altLang="pt-BR" sz="1600" dirty="0">
                  <a:sym typeface="Symbol" pitchFamily="18" charset="2"/>
                </a:rPr>
                <a:t>Distância de Jeffrey-</a:t>
              </a:r>
              <a:r>
                <a:rPr lang="pt-BR" altLang="pt-BR" sz="1600" dirty="0" err="1">
                  <a:sym typeface="Symbol" pitchFamily="18" charset="2"/>
                </a:rPr>
                <a:t>Matusita</a:t>
              </a:r>
              <a:endParaRPr lang="pt-BR" altLang="pt-BR" sz="1600" dirty="0">
                <a:sym typeface="Symbol" pitchFamily="18" charset="2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ixaDeTexto 12"/>
              <p:cNvSpPr txBox="1"/>
              <p:nvPr/>
            </p:nvSpPr>
            <p:spPr>
              <a:xfrm>
                <a:off x="3774816" y="5589240"/>
                <a:ext cx="1728487" cy="35586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0" smtClean="0">
                          <a:latin typeface="Cambria Math"/>
                        </a:rPr>
                        <m:t>0</m:t>
                      </m:r>
                      <m:r>
                        <a:rPr lang="pt-BR" b="0" i="1" smtClean="0">
                          <a:latin typeface="Cambria Math"/>
                          <a:ea typeface="Cambria Math"/>
                        </a:rPr>
                        <m:t>≤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/>
                              <a:ea typeface="Cambria Math"/>
                            </a:rPr>
                            <m:t>𝑑</m:t>
                          </m:r>
                        </m:e>
                        <m:sub>
                          <m:r>
                            <a:rPr lang="pt-BR" b="0" i="1" smtClean="0">
                              <a:latin typeface="Cambria Math"/>
                              <a:ea typeface="Cambria Math"/>
                            </a:rPr>
                            <m:t>𝐽𝑀</m:t>
                          </m:r>
                        </m:sub>
                      </m:sSub>
                      <m:r>
                        <a:rPr lang="pt-BR" b="0" i="1" smtClean="0">
                          <a:latin typeface="Cambria Math"/>
                          <a:ea typeface="Cambria Math"/>
                        </a:rPr>
                        <m:t>(</m:t>
                      </m:r>
                      <m:r>
                        <a:rPr lang="pt-BR" b="0" i="1" smtClean="0">
                          <a:latin typeface="Cambria Math"/>
                          <a:ea typeface="Cambria Math"/>
                        </a:rPr>
                        <m:t>𝑖</m:t>
                      </m:r>
                      <m:r>
                        <a:rPr lang="pt-BR" b="0" i="1" smtClean="0">
                          <a:latin typeface="Cambria Math"/>
                          <a:ea typeface="Cambria Math"/>
                        </a:rPr>
                        <m:t>,</m:t>
                      </m:r>
                      <m:r>
                        <a:rPr lang="pt-BR" b="0" i="1" smtClean="0">
                          <a:latin typeface="Cambria Math"/>
                          <a:ea typeface="Cambria Math"/>
                        </a:rPr>
                        <m:t>𝑗</m:t>
                      </m:r>
                      <m:r>
                        <a:rPr lang="pt-BR" b="0" i="1" smtClean="0">
                          <a:latin typeface="Cambria Math"/>
                          <a:ea typeface="Cambria Math"/>
                        </a:rPr>
                        <m:t>)≤2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3" name="CaixaDeTexto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4816" y="5589240"/>
                <a:ext cx="1728487" cy="355867"/>
              </a:xfrm>
              <a:prstGeom prst="rect">
                <a:avLst/>
              </a:prstGeom>
              <a:blipFill rotWithShape="1">
                <a:blip r:embed="rId10"/>
                <a:stretch>
                  <a:fillRect b="-689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0" name="Retângulo 12"/>
          <p:cNvSpPr>
            <a:spLocks noChangeArrowheads="1"/>
          </p:cNvSpPr>
          <p:nvPr/>
        </p:nvSpPr>
        <p:spPr bwMode="auto">
          <a:xfrm>
            <a:off x="752079" y="1872120"/>
            <a:ext cx="283923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pt-BR" altLang="pt-BR" sz="1200" dirty="0">
                <a:sym typeface="Symbol" pitchFamily="18" charset="2"/>
              </a:rPr>
              <a:t>(distância de um ponto a uma nuvem)</a:t>
            </a:r>
          </a:p>
        </p:txBody>
      </p:sp>
      <p:sp>
        <p:nvSpPr>
          <p:cNvPr id="90" name="Retângulo 12"/>
          <p:cNvSpPr>
            <a:spLocks noChangeArrowheads="1"/>
          </p:cNvSpPr>
          <p:nvPr/>
        </p:nvSpPr>
        <p:spPr bwMode="auto">
          <a:xfrm>
            <a:off x="752079" y="3534326"/>
            <a:ext cx="190148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pt-BR" altLang="pt-BR" sz="1200" dirty="0">
                <a:sym typeface="Symbol" pitchFamily="18" charset="2"/>
              </a:rPr>
              <a:t>(distância entre nuvens)</a:t>
            </a:r>
          </a:p>
        </p:txBody>
      </p:sp>
    </p:spTree>
    <p:extLst>
      <p:ext uri="{BB962C8B-B14F-4D97-AF65-F5344CB8AC3E}">
        <p14:creationId xmlns:p14="http://schemas.microsoft.com/office/powerpoint/2010/main" val="1895721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90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ítulo 5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pt-BR" dirty="0"/>
              <a:t>Considerações finais</a:t>
            </a:r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875A7CD-8794-41C2-B941-C5CE5BDF114D}" type="slidenum">
              <a:rPr lang="pt-BR"/>
              <a:pPr>
                <a:defRPr/>
              </a:pPr>
              <a:t>50</a:t>
            </a:fld>
            <a:endParaRPr lang="pt-BR"/>
          </a:p>
        </p:txBody>
      </p:sp>
      <p:sp>
        <p:nvSpPr>
          <p:cNvPr id="9" name="Text Box 65"/>
          <p:cNvSpPr txBox="1">
            <a:spLocks noChangeArrowheads="1"/>
          </p:cNvSpPr>
          <p:nvPr/>
        </p:nvSpPr>
        <p:spPr bwMode="auto">
          <a:xfrm>
            <a:off x="428625" y="1428750"/>
            <a:ext cx="8715375" cy="52629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pt-BR" dirty="0"/>
              <a:t>Normalização das variáveis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pt-BR" dirty="0"/>
              <a:t>indicado quando as variáveis têm diferentes unidades ou variações muito diferentes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pt-BR" dirty="0"/>
              <a:t>cuidado ao utilizar dados amostrais para se fazer a normalização</a:t>
            </a:r>
          </a:p>
          <a:p>
            <a:pPr lvl="1">
              <a:lnSpc>
                <a:spcPct val="150000"/>
              </a:lnSpc>
              <a:defRPr/>
            </a:pPr>
            <a:r>
              <a:rPr lang="pt-BR" dirty="0"/>
              <a:t>é aconselhável sempre apresentar uma tabela com os valores utilizados!</a:t>
            </a:r>
          </a:p>
          <a:p>
            <a:pPr>
              <a:lnSpc>
                <a:spcPct val="150000"/>
              </a:lnSpc>
              <a:defRPr/>
            </a:pPr>
            <a:endParaRPr lang="pt-BR" dirty="0"/>
          </a:p>
          <a:p>
            <a:pPr>
              <a:lnSpc>
                <a:spcPct val="150000"/>
              </a:lnSpc>
              <a:defRPr/>
            </a:pPr>
            <a:r>
              <a:rPr lang="pt-BR" dirty="0"/>
              <a:t>Método hierárquico</a:t>
            </a:r>
          </a:p>
          <a:p>
            <a:pPr marL="358775" indent="-358775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pt-BR" dirty="0"/>
              <a:t>adequado quando o número de elementos a agrupar é relativamente pequeno</a:t>
            </a:r>
          </a:p>
          <a:p>
            <a:pPr marL="358775" indent="-358775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pt-BR" dirty="0"/>
              <a:t>a análise do </a:t>
            </a:r>
            <a:r>
              <a:rPr lang="pt-BR" dirty="0" err="1"/>
              <a:t>dendrograma</a:t>
            </a:r>
            <a:r>
              <a:rPr lang="pt-BR" dirty="0"/>
              <a:t> pode indicar o número de grupos ideal</a:t>
            </a:r>
          </a:p>
          <a:p>
            <a:pPr>
              <a:lnSpc>
                <a:spcPct val="150000"/>
              </a:lnSpc>
              <a:defRPr/>
            </a:pPr>
            <a:endParaRPr lang="pt-BR" dirty="0"/>
          </a:p>
          <a:p>
            <a:pPr>
              <a:lnSpc>
                <a:spcPct val="150000"/>
              </a:lnSpc>
              <a:defRPr/>
            </a:pPr>
            <a:r>
              <a:rPr lang="pt-BR" dirty="0"/>
              <a:t>Método por </a:t>
            </a:r>
            <a:r>
              <a:rPr lang="pt-BR" dirty="0" err="1"/>
              <a:t>Particionamento</a:t>
            </a:r>
            <a:endParaRPr lang="pt-B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pt-BR" dirty="0"/>
              <a:t>indicado quando o número de elementos a agrupar é muito grande (imagens, p. ex.)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pt-BR" dirty="0"/>
              <a:t>o número de grupos ideal depende de uma avaliação posterior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pt-BR" dirty="0"/>
              <a:t>numa classificação de imagens, em geral, cada pixel é classificado independentemente</a:t>
            </a:r>
          </a:p>
          <a:p>
            <a:pPr marL="273050">
              <a:lnSpc>
                <a:spcPct val="150000"/>
              </a:lnSpc>
              <a:defRPr/>
            </a:pPr>
            <a:r>
              <a:rPr lang="pt-BR" dirty="0"/>
              <a:t>há implementações que consideram as relações espaciais!</a:t>
            </a:r>
          </a:p>
        </p:txBody>
      </p:sp>
    </p:spTree>
    <p:extLst>
      <p:ext uri="{BB962C8B-B14F-4D97-AF65-F5344CB8AC3E}">
        <p14:creationId xmlns:p14="http://schemas.microsoft.com/office/powerpoint/2010/main" val="4986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Imagem 2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7844" y="2337162"/>
            <a:ext cx="2880000" cy="2880000"/>
          </a:xfrm>
          <a:prstGeom prst="rect">
            <a:avLst/>
          </a:prstGeom>
        </p:spPr>
      </p:pic>
      <p:sp>
        <p:nvSpPr>
          <p:cNvPr id="59" name="Título 5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pt-BR" dirty="0"/>
              <a:t>Considerações finais</a:t>
            </a:r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875A7CD-8794-41C2-B941-C5CE5BDF114D}" type="slidenum">
              <a:rPr lang="pt-BR"/>
              <a:pPr>
                <a:defRPr/>
              </a:pPr>
              <a:t>51</a:t>
            </a:fld>
            <a:endParaRPr lang="pt-BR"/>
          </a:p>
        </p:txBody>
      </p:sp>
      <p:sp>
        <p:nvSpPr>
          <p:cNvPr id="9" name="Text Box 65"/>
          <p:cNvSpPr txBox="1">
            <a:spLocks noChangeArrowheads="1"/>
          </p:cNvSpPr>
          <p:nvPr/>
        </p:nvSpPr>
        <p:spPr bwMode="auto">
          <a:xfrm>
            <a:off x="428625" y="1428750"/>
            <a:ext cx="8429625" cy="830997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55600" indent="-355600">
              <a:lnSpc>
                <a:spcPct val="150000"/>
              </a:lnSpc>
              <a:defRPr/>
            </a:pPr>
            <a:r>
              <a:rPr lang="pt-BR" dirty="0"/>
              <a:t>Independente do método,  para gerar uma classificação final, há a necessidade de se atribuir a cada grupo (classe) uma classe temática de interesse.</a:t>
            </a:r>
          </a:p>
        </p:txBody>
      </p:sp>
      <p:sp>
        <p:nvSpPr>
          <p:cNvPr id="11" name="CaixaDeTexto 10"/>
          <p:cNvSpPr txBox="1"/>
          <p:nvPr/>
        </p:nvSpPr>
        <p:spPr>
          <a:xfrm>
            <a:off x="578285" y="5234675"/>
            <a:ext cx="21932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TM/</a:t>
            </a:r>
            <a:r>
              <a:rPr lang="pt-BR" dirty="0" err="1"/>
              <a:t>Landsat</a:t>
            </a:r>
            <a:r>
              <a:rPr lang="pt-BR" dirty="0"/>
              <a:t> 5R4G3B</a:t>
            </a:r>
          </a:p>
        </p:txBody>
      </p:sp>
      <p:pic>
        <p:nvPicPr>
          <p:cNvPr id="13" name="Imagem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2337162"/>
            <a:ext cx="2880000" cy="2880000"/>
          </a:xfrm>
          <a:prstGeom prst="rect">
            <a:avLst/>
          </a:prstGeom>
        </p:spPr>
      </p:pic>
      <p:sp>
        <p:nvSpPr>
          <p:cNvPr id="15" name="CaixaDeTexto 14"/>
          <p:cNvSpPr txBox="1"/>
          <p:nvPr/>
        </p:nvSpPr>
        <p:spPr>
          <a:xfrm>
            <a:off x="3554511" y="5234675"/>
            <a:ext cx="210666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/>
              <a:t>K-médias (6 bandas)</a:t>
            </a:r>
          </a:p>
          <a:p>
            <a:pPr algn="ctr"/>
            <a:r>
              <a:rPr lang="pt-BR" dirty="0"/>
              <a:t>10 classes</a:t>
            </a:r>
          </a:p>
          <a:p>
            <a:pPr algn="ctr"/>
            <a:r>
              <a:rPr lang="pt-BR" dirty="0"/>
              <a:t>10 iterações</a:t>
            </a:r>
          </a:p>
        </p:txBody>
      </p:sp>
      <p:grpSp>
        <p:nvGrpSpPr>
          <p:cNvPr id="7" name="Grupo 6"/>
          <p:cNvGrpSpPr/>
          <p:nvPr/>
        </p:nvGrpSpPr>
        <p:grpSpPr>
          <a:xfrm>
            <a:off x="6156176" y="2319263"/>
            <a:ext cx="2880000" cy="3253966"/>
            <a:chOff x="6156176" y="2319263"/>
            <a:chExt cx="2880000" cy="3253966"/>
          </a:xfrm>
        </p:grpSpPr>
        <p:pic>
          <p:nvPicPr>
            <p:cNvPr id="3" name="Imagem 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56176" y="2319263"/>
              <a:ext cx="2880000" cy="2880000"/>
            </a:xfrm>
            <a:prstGeom prst="rect">
              <a:avLst/>
            </a:prstGeom>
          </p:spPr>
        </p:pic>
        <p:sp>
          <p:nvSpPr>
            <p:cNvPr id="10" name="CaixaDeTexto 9"/>
            <p:cNvSpPr txBox="1"/>
            <p:nvPr/>
          </p:nvSpPr>
          <p:spPr>
            <a:xfrm>
              <a:off x="6531576" y="5234675"/>
              <a:ext cx="193193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dirty="0"/>
                <a:t>Classificação Final</a:t>
              </a:r>
            </a:p>
          </p:txBody>
        </p:sp>
      </p:grpSp>
      <p:grpSp>
        <p:nvGrpSpPr>
          <p:cNvPr id="6" name="Grupo 5"/>
          <p:cNvGrpSpPr/>
          <p:nvPr/>
        </p:nvGrpSpPr>
        <p:grpSpPr>
          <a:xfrm>
            <a:off x="6300192" y="5610726"/>
            <a:ext cx="2507163" cy="1130642"/>
            <a:chOff x="6300192" y="5610726"/>
            <a:chExt cx="2507163" cy="1130642"/>
          </a:xfrm>
        </p:grpSpPr>
        <p:grpSp>
          <p:nvGrpSpPr>
            <p:cNvPr id="5" name="Grupo 4"/>
            <p:cNvGrpSpPr/>
            <p:nvPr/>
          </p:nvGrpSpPr>
          <p:grpSpPr>
            <a:xfrm>
              <a:off x="6300192" y="5610726"/>
              <a:ext cx="1109345" cy="338554"/>
              <a:chOff x="6300192" y="5635995"/>
              <a:chExt cx="1109345" cy="338554"/>
            </a:xfrm>
          </p:grpSpPr>
          <p:sp>
            <p:nvSpPr>
              <p:cNvPr id="4" name="Retângulo 3"/>
              <p:cNvSpPr/>
              <p:nvPr/>
            </p:nvSpPr>
            <p:spPr bwMode="auto">
              <a:xfrm>
                <a:off x="6300192" y="5733272"/>
                <a:ext cx="144016" cy="144000"/>
              </a:xfrm>
              <a:prstGeom prst="rect">
                <a:avLst/>
              </a:prstGeom>
              <a:solidFill>
                <a:srgbClr val="00FF0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pt-BR" sz="1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omic Sans MS" pitchFamily="66" charset="0"/>
                </a:endParaRPr>
              </a:p>
            </p:txBody>
          </p:sp>
          <p:sp>
            <p:nvSpPr>
              <p:cNvPr id="12" name="CaixaDeTexto 11"/>
              <p:cNvSpPr txBox="1"/>
              <p:nvPr/>
            </p:nvSpPr>
            <p:spPr>
              <a:xfrm>
                <a:off x="6444208" y="5635995"/>
                <a:ext cx="96532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dirty="0"/>
                  <a:t>floresta</a:t>
                </a:r>
              </a:p>
            </p:txBody>
          </p:sp>
        </p:grpSp>
        <p:grpSp>
          <p:nvGrpSpPr>
            <p:cNvPr id="16" name="Grupo 15"/>
            <p:cNvGrpSpPr/>
            <p:nvPr/>
          </p:nvGrpSpPr>
          <p:grpSpPr>
            <a:xfrm>
              <a:off x="6300192" y="5874755"/>
              <a:ext cx="2507163" cy="338554"/>
              <a:chOff x="6300192" y="5635995"/>
              <a:chExt cx="2507163" cy="338554"/>
            </a:xfrm>
          </p:grpSpPr>
          <p:sp>
            <p:nvSpPr>
              <p:cNvPr id="17" name="Retângulo 16"/>
              <p:cNvSpPr/>
              <p:nvPr/>
            </p:nvSpPr>
            <p:spPr bwMode="auto">
              <a:xfrm>
                <a:off x="6300192" y="5733272"/>
                <a:ext cx="144016" cy="144000"/>
              </a:xfrm>
              <a:prstGeom prst="rect">
                <a:avLst/>
              </a:prstGeom>
              <a:solidFill>
                <a:srgbClr val="FFFF0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pt-BR" sz="1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omic Sans MS" pitchFamily="66" charset="0"/>
                </a:endParaRPr>
              </a:p>
            </p:txBody>
          </p:sp>
          <p:sp>
            <p:nvSpPr>
              <p:cNvPr id="18" name="CaixaDeTexto 17"/>
              <p:cNvSpPr txBox="1"/>
              <p:nvPr/>
            </p:nvSpPr>
            <p:spPr>
              <a:xfrm>
                <a:off x="6444208" y="5635995"/>
                <a:ext cx="236314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dirty="0"/>
                  <a:t>regeneração/pastagem</a:t>
                </a:r>
              </a:p>
            </p:txBody>
          </p:sp>
        </p:grpSp>
        <p:grpSp>
          <p:nvGrpSpPr>
            <p:cNvPr id="19" name="Grupo 18"/>
            <p:cNvGrpSpPr/>
            <p:nvPr/>
          </p:nvGrpSpPr>
          <p:grpSpPr>
            <a:xfrm>
              <a:off x="6300192" y="6138784"/>
              <a:ext cx="1513302" cy="338554"/>
              <a:chOff x="6300192" y="5635995"/>
              <a:chExt cx="1513302" cy="338554"/>
            </a:xfrm>
          </p:grpSpPr>
          <p:sp>
            <p:nvSpPr>
              <p:cNvPr id="20" name="Retângulo 19"/>
              <p:cNvSpPr/>
              <p:nvPr/>
            </p:nvSpPr>
            <p:spPr bwMode="auto">
              <a:xfrm>
                <a:off x="6300192" y="5733272"/>
                <a:ext cx="144016" cy="144000"/>
              </a:xfrm>
              <a:prstGeom prst="rect">
                <a:avLst/>
              </a:prstGeom>
              <a:solidFill>
                <a:srgbClr val="FF33CC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pt-BR" sz="1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omic Sans MS" pitchFamily="66" charset="0"/>
                </a:endParaRPr>
              </a:p>
            </p:txBody>
          </p:sp>
          <p:sp>
            <p:nvSpPr>
              <p:cNvPr id="21" name="CaixaDeTexto 20"/>
              <p:cNvSpPr txBox="1"/>
              <p:nvPr/>
            </p:nvSpPr>
            <p:spPr>
              <a:xfrm>
                <a:off x="6444208" y="5635995"/>
                <a:ext cx="136928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dirty="0"/>
                  <a:t>solo exposto</a:t>
                </a:r>
              </a:p>
            </p:txBody>
          </p:sp>
        </p:grpSp>
        <p:grpSp>
          <p:nvGrpSpPr>
            <p:cNvPr id="22" name="Grupo 21"/>
            <p:cNvGrpSpPr/>
            <p:nvPr/>
          </p:nvGrpSpPr>
          <p:grpSpPr>
            <a:xfrm>
              <a:off x="6300192" y="6402814"/>
              <a:ext cx="756684" cy="338554"/>
              <a:chOff x="6300192" y="5635995"/>
              <a:chExt cx="756684" cy="338554"/>
            </a:xfrm>
          </p:grpSpPr>
          <p:sp>
            <p:nvSpPr>
              <p:cNvPr id="23" name="Retângulo 22"/>
              <p:cNvSpPr/>
              <p:nvPr/>
            </p:nvSpPr>
            <p:spPr bwMode="auto">
              <a:xfrm>
                <a:off x="6300192" y="5733272"/>
                <a:ext cx="144016" cy="144000"/>
              </a:xfrm>
              <a:prstGeom prst="rect">
                <a:avLst/>
              </a:prstGeom>
              <a:solidFill>
                <a:srgbClr val="0070C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pt-BR" sz="1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omic Sans MS" pitchFamily="66" charset="0"/>
                </a:endParaRPr>
              </a:p>
            </p:txBody>
          </p:sp>
          <p:sp>
            <p:nvSpPr>
              <p:cNvPr id="24" name="CaixaDeTexto 23"/>
              <p:cNvSpPr txBox="1"/>
              <p:nvPr/>
            </p:nvSpPr>
            <p:spPr>
              <a:xfrm>
                <a:off x="6444208" y="5635995"/>
                <a:ext cx="61266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dirty="0"/>
                  <a:t>água</a:t>
                </a:r>
              </a:p>
            </p:txBody>
          </p:sp>
        </p:grpSp>
      </p:grpSp>
      <p:sp>
        <p:nvSpPr>
          <p:cNvPr id="8" name="Elipse 7"/>
          <p:cNvSpPr/>
          <p:nvPr/>
        </p:nvSpPr>
        <p:spPr bwMode="auto">
          <a:xfrm>
            <a:off x="7813494" y="3501008"/>
            <a:ext cx="993861" cy="792088"/>
          </a:xfrm>
          <a:prstGeom prst="ellipse">
            <a:avLst/>
          </a:prstGeom>
          <a:noFill/>
          <a:ln w="28575" cap="flat" cmpd="sng" algn="ctr">
            <a:solidFill>
              <a:srgbClr val="FF33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8115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Imagem 2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00" t="22154" r="8108" b="33354"/>
          <a:stretch/>
        </p:blipFill>
        <p:spPr>
          <a:xfrm>
            <a:off x="3167844" y="2337162"/>
            <a:ext cx="2880000" cy="2880000"/>
          </a:xfrm>
          <a:prstGeom prst="rect">
            <a:avLst/>
          </a:prstGeom>
        </p:spPr>
      </p:pic>
      <p:pic>
        <p:nvPicPr>
          <p:cNvPr id="26" name="Imagem 2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00" t="22154" r="6522" b="31768"/>
          <a:stretch/>
        </p:blipFill>
        <p:spPr>
          <a:xfrm>
            <a:off x="179512" y="2337162"/>
            <a:ext cx="2880000" cy="2880000"/>
          </a:xfrm>
          <a:prstGeom prst="rect">
            <a:avLst/>
          </a:prstGeom>
        </p:spPr>
      </p:pic>
      <p:pic>
        <p:nvPicPr>
          <p:cNvPr id="27" name="Imagem 2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00" t="22155" r="8108" b="33354"/>
          <a:stretch/>
        </p:blipFill>
        <p:spPr>
          <a:xfrm>
            <a:off x="6156176" y="2337162"/>
            <a:ext cx="2880000" cy="2880000"/>
          </a:xfrm>
          <a:prstGeom prst="rect">
            <a:avLst/>
          </a:prstGeom>
        </p:spPr>
      </p:pic>
      <p:sp>
        <p:nvSpPr>
          <p:cNvPr id="59" name="Título 5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pt-BR" dirty="0"/>
              <a:t>Considerações finais</a:t>
            </a:r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875A7CD-8794-41C2-B941-C5CE5BDF114D}" type="slidenum">
              <a:rPr lang="pt-BR"/>
              <a:pPr>
                <a:defRPr/>
              </a:pPr>
              <a:t>52</a:t>
            </a:fld>
            <a:endParaRPr lang="pt-BR"/>
          </a:p>
        </p:txBody>
      </p:sp>
      <p:sp>
        <p:nvSpPr>
          <p:cNvPr id="9" name="Text Box 65"/>
          <p:cNvSpPr txBox="1">
            <a:spLocks noChangeArrowheads="1"/>
          </p:cNvSpPr>
          <p:nvPr/>
        </p:nvSpPr>
        <p:spPr bwMode="auto">
          <a:xfrm>
            <a:off x="428625" y="1428750"/>
            <a:ext cx="8429625" cy="79015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55600" indent="-355600">
              <a:lnSpc>
                <a:spcPct val="150000"/>
              </a:lnSpc>
              <a:defRPr/>
            </a:pPr>
            <a:r>
              <a:rPr lang="pt-BR" dirty="0"/>
              <a:t>Independente do método,  para gerar uma classificação final, há a necessidade de se atribuir a cada grupo a uma classe temática de interesse.</a:t>
            </a:r>
          </a:p>
        </p:txBody>
      </p:sp>
      <p:sp>
        <p:nvSpPr>
          <p:cNvPr id="11" name="CaixaDeTexto 10"/>
          <p:cNvSpPr txBox="1"/>
          <p:nvPr/>
        </p:nvSpPr>
        <p:spPr>
          <a:xfrm>
            <a:off x="578285" y="5234675"/>
            <a:ext cx="21932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TM/</a:t>
            </a:r>
            <a:r>
              <a:rPr lang="pt-BR" dirty="0" err="1"/>
              <a:t>Landsat</a:t>
            </a:r>
            <a:r>
              <a:rPr lang="pt-BR" dirty="0"/>
              <a:t> 5R4G3B</a:t>
            </a:r>
          </a:p>
        </p:txBody>
      </p:sp>
      <p:sp>
        <p:nvSpPr>
          <p:cNvPr id="15" name="CaixaDeTexto 14"/>
          <p:cNvSpPr txBox="1"/>
          <p:nvPr/>
        </p:nvSpPr>
        <p:spPr>
          <a:xfrm>
            <a:off x="3554511" y="5234675"/>
            <a:ext cx="210666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/>
              <a:t>K-médias (6 bandas)</a:t>
            </a:r>
          </a:p>
          <a:p>
            <a:pPr algn="ctr"/>
            <a:r>
              <a:rPr lang="pt-BR" dirty="0"/>
              <a:t>10 classes</a:t>
            </a:r>
          </a:p>
          <a:p>
            <a:pPr algn="ctr"/>
            <a:r>
              <a:rPr lang="pt-BR" dirty="0"/>
              <a:t>10 iterações</a:t>
            </a:r>
          </a:p>
        </p:txBody>
      </p:sp>
      <p:sp>
        <p:nvSpPr>
          <p:cNvPr id="10" name="CaixaDeTexto 9"/>
          <p:cNvSpPr txBox="1"/>
          <p:nvPr/>
        </p:nvSpPr>
        <p:spPr>
          <a:xfrm>
            <a:off x="6531576" y="5234675"/>
            <a:ext cx="19319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/>
              <a:t>Classificação Final</a:t>
            </a:r>
          </a:p>
        </p:txBody>
      </p:sp>
      <p:grpSp>
        <p:nvGrpSpPr>
          <p:cNvPr id="6" name="Grupo 5"/>
          <p:cNvGrpSpPr/>
          <p:nvPr/>
        </p:nvGrpSpPr>
        <p:grpSpPr>
          <a:xfrm>
            <a:off x="6300192" y="5610726"/>
            <a:ext cx="2507163" cy="1130642"/>
            <a:chOff x="6300192" y="5610726"/>
            <a:chExt cx="2507163" cy="1130642"/>
          </a:xfrm>
        </p:grpSpPr>
        <p:grpSp>
          <p:nvGrpSpPr>
            <p:cNvPr id="5" name="Grupo 4"/>
            <p:cNvGrpSpPr/>
            <p:nvPr/>
          </p:nvGrpSpPr>
          <p:grpSpPr>
            <a:xfrm>
              <a:off x="6300192" y="5610726"/>
              <a:ext cx="1109345" cy="338554"/>
              <a:chOff x="6300192" y="5635995"/>
              <a:chExt cx="1109345" cy="338554"/>
            </a:xfrm>
          </p:grpSpPr>
          <p:sp>
            <p:nvSpPr>
              <p:cNvPr id="4" name="Retângulo 3"/>
              <p:cNvSpPr/>
              <p:nvPr/>
            </p:nvSpPr>
            <p:spPr bwMode="auto">
              <a:xfrm>
                <a:off x="6300192" y="5733272"/>
                <a:ext cx="144016" cy="144000"/>
              </a:xfrm>
              <a:prstGeom prst="rect">
                <a:avLst/>
              </a:prstGeom>
              <a:solidFill>
                <a:srgbClr val="00FF0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pt-BR" sz="1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omic Sans MS" pitchFamily="66" charset="0"/>
                </a:endParaRPr>
              </a:p>
            </p:txBody>
          </p:sp>
          <p:sp>
            <p:nvSpPr>
              <p:cNvPr id="12" name="CaixaDeTexto 11"/>
              <p:cNvSpPr txBox="1"/>
              <p:nvPr/>
            </p:nvSpPr>
            <p:spPr>
              <a:xfrm>
                <a:off x="6444208" y="5635995"/>
                <a:ext cx="96532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dirty="0"/>
                  <a:t>floresta</a:t>
                </a:r>
              </a:p>
            </p:txBody>
          </p:sp>
        </p:grpSp>
        <p:grpSp>
          <p:nvGrpSpPr>
            <p:cNvPr id="16" name="Grupo 15"/>
            <p:cNvGrpSpPr/>
            <p:nvPr/>
          </p:nvGrpSpPr>
          <p:grpSpPr>
            <a:xfrm>
              <a:off x="6300192" y="5874755"/>
              <a:ext cx="2507163" cy="338554"/>
              <a:chOff x="6300192" y="5635995"/>
              <a:chExt cx="2507163" cy="338554"/>
            </a:xfrm>
          </p:grpSpPr>
          <p:sp>
            <p:nvSpPr>
              <p:cNvPr id="17" name="Retângulo 16"/>
              <p:cNvSpPr/>
              <p:nvPr/>
            </p:nvSpPr>
            <p:spPr bwMode="auto">
              <a:xfrm>
                <a:off x="6300192" y="5733272"/>
                <a:ext cx="144016" cy="144000"/>
              </a:xfrm>
              <a:prstGeom prst="rect">
                <a:avLst/>
              </a:prstGeom>
              <a:solidFill>
                <a:srgbClr val="FFFF0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pt-BR" sz="1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omic Sans MS" pitchFamily="66" charset="0"/>
                </a:endParaRPr>
              </a:p>
            </p:txBody>
          </p:sp>
          <p:sp>
            <p:nvSpPr>
              <p:cNvPr id="18" name="CaixaDeTexto 17"/>
              <p:cNvSpPr txBox="1"/>
              <p:nvPr/>
            </p:nvSpPr>
            <p:spPr>
              <a:xfrm>
                <a:off x="6444208" y="5635995"/>
                <a:ext cx="236314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dirty="0"/>
                  <a:t>regeneração/pastagem</a:t>
                </a:r>
              </a:p>
            </p:txBody>
          </p:sp>
        </p:grpSp>
        <p:grpSp>
          <p:nvGrpSpPr>
            <p:cNvPr id="19" name="Grupo 18"/>
            <p:cNvGrpSpPr/>
            <p:nvPr/>
          </p:nvGrpSpPr>
          <p:grpSpPr>
            <a:xfrm>
              <a:off x="6300192" y="6138784"/>
              <a:ext cx="1513302" cy="338554"/>
              <a:chOff x="6300192" y="5635995"/>
              <a:chExt cx="1513302" cy="338554"/>
            </a:xfrm>
          </p:grpSpPr>
          <p:sp>
            <p:nvSpPr>
              <p:cNvPr id="20" name="Retângulo 19"/>
              <p:cNvSpPr/>
              <p:nvPr/>
            </p:nvSpPr>
            <p:spPr bwMode="auto">
              <a:xfrm>
                <a:off x="6300192" y="5733272"/>
                <a:ext cx="144016" cy="144000"/>
              </a:xfrm>
              <a:prstGeom prst="rect">
                <a:avLst/>
              </a:prstGeom>
              <a:solidFill>
                <a:srgbClr val="FF33CC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pt-BR" sz="1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omic Sans MS" pitchFamily="66" charset="0"/>
                </a:endParaRPr>
              </a:p>
            </p:txBody>
          </p:sp>
          <p:sp>
            <p:nvSpPr>
              <p:cNvPr id="21" name="CaixaDeTexto 20"/>
              <p:cNvSpPr txBox="1"/>
              <p:nvPr/>
            </p:nvSpPr>
            <p:spPr>
              <a:xfrm>
                <a:off x="6444208" y="5635995"/>
                <a:ext cx="136928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dirty="0"/>
                  <a:t>solo exposto</a:t>
                </a:r>
              </a:p>
            </p:txBody>
          </p:sp>
        </p:grpSp>
        <p:grpSp>
          <p:nvGrpSpPr>
            <p:cNvPr id="22" name="Grupo 21"/>
            <p:cNvGrpSpPr/>
            <p:nvPr/>
          </p:nvGrpSpPr>
          <p:grpSpPr>
            <a:xfrm>
              <a:off x="6300192" y="6402814"/>
              <a:ext cx="756684" cy="338554"/>
              <a:chOff x="6300192" y="5635995"/>
              <a:chExt cx="756684" cy="338554"/>
            </a:xfrm>
          </p:grpSpPr>
          <p:sp>
            <p:nvSpPr>
              <p:cNvPr id="23" name="Retângulo 22"/>
              <p:cNvSpPr/>
              <p:nvPr/>
            </p:nvSpPr>
            <p:spPr bwMode="auto">
              <a:xfrm>
                <a:off x="6300192" y="5733272"/>
                <a:ext cx="144016" cy="144000"/>
              </a:xfrm>
              <a:prstGeom prst="rect">
                <a:avLst/>
              </a:prstGeom>
              <a:solidFill>
                <a:srgbClr val="0070C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pt-BR" sz="1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omic Sans MS" pitchFamily="66" charset="0"/>
                </a:endParaRPr>
              </a:p>
            </p:txBody>
          </p:sp>
          <p:sp>
            <p:nvSpPr>
              <p:cNvPr id="24" name="CaixaDeTexto 23"/>
              <p:cNvSpPr txBox="1"/>
              <p:nvPr/>
            </p:nvSpPr>
            <p:spPr>
              <a:xfrm>
                <a:off x="6444208" y="5635995"/>
                <a:ext cx="61266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dirty="0"/>
                  <a:t>água</a:t>
                </a:r>
              </a:p>
            </p:txBody>
          </p:sp>
        </p:grpSp>
      </p:grpSp>
      <p:grpSp>
        <p:nvGrpSpPr>
          <p:cNvPr id="35" name="Grupo 34"/>
          <p:cNvGrpSpPr/>
          <p:nvPr/>
        </p:nvGrpSpPr>
        <p:grpSpPr>
          <a:xfrm>
            <a:off x="3275856" y="2492896"/>
            <a:ext cx="1940759" cy="697336"/>
            <a:chOff x="971600" y="6044032"/>
            <a:chExt cx="1940759" cy="697336"/>
          </a:xfrm>
        </p:grpSpPr>
        <p:sp>
          <p:nvSpPr>
            <p:cNvPr id="32" name="Retângulo 31"/>
            <p:cNvSpPr/>
            <p:nvPr/>
          </p:nvSpPr>
          <p:spPr bwMode="auto">
            <a:xfrm>
              <a:off x="971600" y="6044032"/>
              <a:ext cx="1940759" cy="697336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pt-B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</a:endParaRPr>
            </a:p>
          </p:txBody>
        </p:sp>
        <p:grpSp>
          <p:nvGrpSpPr>
            <p:cNvPr id="29" name="Grupo 28"/>
            <p:cNvGrpSpPr/>
            <p:nvPr/>
          </p:nvGrpSpPr>
          <p:grpSpPr>
            <a:xfrm>
              <a:off x="1116929" y="6129056"/>
              <a:ext cx="1795430" cy="584775"/>
              <a:chOff x="3735370" y="6159165"/>
              <a:chExt cx="1795430" cy="584775"/>
            </a:xfrm>
          </p:grpSpPr>
          <p:sp>
            <p:nvSpPr>
              <p:cNvPr id="30" name="Retângulo 29"/>
              <p:cNvSpPr/>
              <p:nvPr/>
            </p:nvSpPr>
            <p:spPr bwMode="auto">
              <a:xfrm>
                <a:off x="3735370" y="6383695"/>
                <a:ext cx="144016" cy="144000"/>
              </a:xfrm>
              <a:prstGeom prst="rect">
                <a:avLst/>
              </a:prstGeom>
              <a:solidFill>
                <a:srgbClr val="00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pt-BR" sz="1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omic Sans MS" pitchFamily="66" charset="0"/>
                </a:endParaRPr>
              </a:p>
            </p:txBody>
          </p:sp>
          <p:sp>
            <p:nvSpPr>
              <p:cNvPr id="31" name="CaixaDeTexto 30"/>
              <p:cNvSpPr txBox="1"/>
              <p:nvPr/>
            </p:nvSpPr>
            <p:spPr>
              <a:xfrm>
                <a:off x="3879386" y="6159165"/>
                <a:ext cx="1651414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dirty="0"/>
                  <a:t>área úmida?</a:t>
                </a:r>
              </a:p>
              <a:p>
                <a:r>
                  <a:rPr lang="pt-BR" dirty="0"/>
                  <a:t>área queimada?</a:t>
                </a:r>
              </a:p>
            </p:txBody>
          </p:sp>
        </p:grpSp>
      </p:grpSp>
      <p:sp>
        <p:nvSpPr>
          <p:cNvPr id="33" name="Elipse 32"/>
          <p:cNvSpPr/>
          <p:nvPr/>
        </p:nvSpPr>
        <p:spPr bwMode="auto">
          <a:xfrm rot="20456491">
            <a:off x="7066385" y="4034540"/>
            <a:ext cx="1709393" cy="792088"/>
          </a:xfrm>
          <a:prstGeom prst="ellipse">
            <a:avLst/>
          </a:prstGeom>
          <a:noFill/>
          <a:ln w="28575" cap="flat" cmpd="sng" algn="ctr">
            <a:solidFill>
              <a:srgbClr val="FF33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</a:endParaRPr>
          </a:p>
        </p:txBody>
      </p:sp>
      <p:sp>
        <p:nvSpPr>
          <p:cNvPr id="34" name="CaixaDeTexto 33"/>
          <p:cNvSpPr txBox="1"/>
          <p:nvPr/>
        </p:nvSpPr>
        <p:spPr>
          <a:xfrm>
            <a:off x="8279898" y="4745452"/>
            <a:ext cx="651140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pt-BR" dirty="0">
                <a:solidFill>
                  <a:srgbClr val="FF0000"/>
                </a:solidFill>
              </a:rPr>
              <a:t>erro!</a:t>
            </a:r>
          </a:p>
        </p:txBody>
      </p:sp>
      <p:sp>
        <p:nvSpPr>
          <p:cNvPr id="37" name="CaixaDeTexto 36"/>
          <p:cNvSpPr txBox="1"/>
          <p:nvPr/>
        </p:nvSpPr>
        <p:spPr>
          <a:xfrm>
            <a:off x="207594" y="6251205"/>
            <a:ext cx="22252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Solução: aumentar K?</a:t>
            </a:r>
          </a:p>
        </p:txBody>
      </p:sp>
    </p:spTree>
    <p:extLst>
      <p:ext uri="{BB962C8B-B14F-4D97-AF65-F5344CB8AC3E}">
        <p14:creationId xmlns:p14="http://schemas.microsoft.com/office/powerpoint/2010/main" val="1200551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 Box 65"/>
          <p:cNvSpPr txBox="1">
            <a:spLocks noChangeArrowheads="1"/>
          </p:cNvSpPr>
          <p:nvPr/>
        </p:nvSpPr>
        <p:spPr bwMode="auto">
          <a:xfrm>
            <a:off x="428625" y="1268760"/>
            <a:ext cx="8715375" cy="156966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marL="358775" indent="-358775"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pt-BR" altLang="pt-BR" sz="1600" dirty="0"/>
              <a:t>A medida de distância é afetada pela escala das variáveis.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endParaRPr lang="pt-BR" altLang="pt-BR" sz="1600" dirty="0"/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pt-BR" altLang="pt-BR" sz="1600" dirty="0"/>
              <a:t>Há duas situações em que a normalização das variáveis é imprescindível:</a:t>
            </a:r>
          </a:p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pt-BR" altLang="pt-BR" sz="1600" dirty="0"/>
              <a:t>a) quando as variáveis apresentam diferentes unidades</a:t>
            </a:r>
          </a:p>
        </p:txBody>
      </p:sp>
      <p:sp>
        <p:nvSpPr>
          <p:cNvPr id="59" name="Título 5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pt-BR" dirty="0"/>
              <a:t>Normalização das Variáveis</a:t>
            </a:r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EBDF4EC-79F7-40DD-8AC8-777735E0A8A0}" type="slidenum">
              <a:rPr lang="pt-BR"/>
              <a:pPr>
                <a:defRPr/>
              </a:pPr>
              <a:t>6</a:t>
            </a:fld>
            <a:endParaRPr lang="pt-BR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297" y="2859400"/>
            <a:ext cx="2282540" cy="1649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2" name="Grupo 11"/>
          <p:cNvGrpSpPr/>
          <p:nvPr/>
        </p:nvGrpSpPr>
        <p:grpSpPr>
          <a:xfrm>
            <a:off x="4053286" y="3222758"/>
            <a:ext cx="570010" cy="661692"/>
            <a:chOff x="4053286" y="2856254"/>
            <a:chExt cx="570010" cy="661692"/>
          </a:xfrm>
        </p:grpSpPr>
        <p:cxnSp>
          <p:nvCxnSpPr>
            <p:cNvPr id="7" name="Conector de seta reta 6"/>
            <p:cNvCxnSpPr/>
            <p:nvPr/>
          </p:nvCxnSpPr>
          <p:spPr bwMode="auto">
            <a:xfrm flipV="1">
              <a:off x="4053286" y="2856254"/>
              <a:ext cx="329184" cy="661692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  <p:sp>
          <p:nvSpPr>
            <p:cNvPr id="10" name="CaixaDeTexto 9"/>
            <p:cNvSpPr txBox="1"/>
            <p:nvPr/>
          </p:nvSpPr>
          <p:spPr>
            <a:xfrm>
              <a:off x="4193370" y="3058985"/>
              <a:ext cx="42992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 </a:t>
              </a:r>
              <a:r>
                <a:rPr lang="pt-BR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?</a:t>
              </a:r>
              <a:endParaRPr lang="pt-BR" dirty="0"/>
            </a:p>
          </p:txBody>
        </p:sp>
      </p:grpSp>
      <p:graphicFrame>
        <p:nvGraphicFramePr>
          <p:cNvPr id="20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54168441"/>
              </p:ext>
            </p:extLst>
          </p:nvPr>
        </p:nvGraphicFramePr>
        <p:xfrm>
          <a:off x="5652120" y="3198546"/>
          <a:ext cx="2176460" cy="6859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8" name="Equation" r:id="rId5" imgW="1524000" imgH="482600" progId="Equation.DSMT4">
                  <p:embed/>
                </p:oleObj>
              </mc:Choice>
              <mc:Fallback>
                <p:oleObj name="Equation" r:id="rId5" imgW="1524000" imgH="482600" progId="Equation.DSMT4">
                  <p:embed/>
                  <p:pic>
                    <p:nvPicPr>
                      <p:cNvPr id="2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52120" y="3198546"/>
                        <a:ext cx="2176460" cy="68590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 Box 65"/>
          <p:cNvSpPr txBox="1">
            <a:spLocks noChangeArrowheads="1"/>
          </p:cNvSpPr>
          <p:nvPr/>
        </p:nvSpPr>
        <p:spPr bwMode="auto">
          <a:xfrm>
            <a:off x="428625" y="1268760"/>
            <a:ext cx="8715375" cy="193899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marL="358775" indent="-358775"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pt-BR" altLang="pt-BR" sz="1600" dirty="0"/>
              <a:t>A medida de distância é afetada pela escala das variáveis.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endParaRPr lang="pt-BR" altLang="pt-BR" sz="1600" dirty="0"/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pt-BR" altLang="pt-BR" sz="1600" dirty="0"/>
              <a:t>Há duas situações em que a normalização das variáveis é imprescindível:</a:t>
            </a:r>
          </a:p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pt-BR" altLang="pt-BR" sz="1600" dirty="0"/>
              <a:t>a) quando as variáveis apresentam diferentes unidades</a:t>
            </a:r>
          </a:p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pt-BR" altLang="pt-BR" sz="1600" dirty="0"/>
              <a:t>b) quando não se deseja considerar o impacto das amplitudes de cada variável</a:t>
            </a:r>
          </a:p>
        </p:txBody>
      </p:sp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297" y="3219440"/>
            <a:ext cx="2282540" cy="1649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9" name="Título 5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pt-BR" dirty="0"/>
              <a:t>Normalização das Variáveis</a:t>
            </a:r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EBDF4EC-79F7-40DD-8AC8-777735E0A8A0}" type="slidenum">
              <a:rPr lang="pt-BR"/>
              <a:pPr>
                <a:defRPr/>
              </a:pPr>
              <a:t>7</a:t>
            </a:fld>
            <a:endParaRPr lang="pt-BR"/>
          </a:p>
        </p:txBody>
      </p:sp>
      <p:grpSp>
        <p:nvGrpSpPr>
          <p:cNvPr id="22" name="Grupo 21"/>
          <p:cNvGrpSpPr/>
          <p:nvPr/>
        </p:nvGrpSpPr>
        <p:grpSpPr>
          <a:xfrm>
            <a:off x="3940532" y="3475528"/>
            <a:ext cx="3033673" cy="545232"/>
            <a:chOff x="3800448" y="2969079"/>
            <a:chExt cx="3033673" cy="545232"/>
          </a:xfrm>
        </p:grpSpPr>
        <p:cxnSp>
          <p:nvCxnSpPr>
            <p:cNvPr id="23" name="Conector de seta reta 22"/>
            <p:cNvCxnSpPr/>
            <p:nvPr/>
          </p:nvCxnSpPr>
          <p:spPr bwMode="auto">
            <a:xfrm flipH="1" flipV="1">
              <a:off x="3800448" y="3001756"/>
              <a:ext cx="791385" cy="512555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  <p:sp>
          <p:nvSpPr>
            <p:cNvPr id="24" name="CaixaDeTexto 23"/>
            <p:cNvSpPr txBox="1"/>
            <p:nvPr/>
          </p:nvSpPr>
          <p:spPr>
            <a:xfrm>
              <a:off x="4143884" y="2969079"/>
              <a:ext cx="28725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  <a:endParaRPr lang="pt-BR" dirty="0"/>
            </a:p>
          </p:txBody>
        </p:sp>
        <p:sp>
          <p:nvSpPr>
            <p:cNvPr id="27" name="CaixaDeTexto 26"/>
            <p:cNvSpPr txBox="1"/>
            <p:nvPr/>
          </p:nvSpPr>
          <p:spPr>
            <a:xfrm>
              <a:off x="5007980" y="3041087"/>
              <a:ext cx="182614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  <a:r>
                <a:rPr lang="pt-BR" i="1" dirty="0">
                  <a:latin typeface="+mn-lt"/>
                  <a:cs typeface="Times New Roman" panose="02020603050405020304" pitchFamily="18" charset="0"/>
                </a:rPr>
                <a:t> </a:t>
              </a:r>
              <a:r>
                <a:rPr lang="pt-BR" dirty="0">
                  <a:latin typeface="+mn-lt"/>
                  <a:cs typeface="Times New Roman" panose="02020603050405020304" pitchFamily="18" charset="0"/>
                </a:rPr>
                <a:t>irá enfatizar </a:t>
              </a:r>
              <a:r>
                <a:rPr lang="pt-BR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r>
                <a:rPr lang="pt-BR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521850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 Box 65"/>
          <p:cNvSpPr txBox="1">
            <a:spLocks noChangeArrowheads="1"/>
          </p:cNvSpPr>
          <p:nvPr/>
        </p:nvSpPr>
        <p:spPr bwMode="auto">
          <a:xfrm>
            <a:off x="428625" y="1268760"/>
            <a:ext cx="8715375" cy="489364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marL="358775" indent="-358775"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pt-BR" altLang="pt-BR" sz="1600" dirty="0"/>
              <a:t>A medida de distância é afetada pela escala das variáveis.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endParaRPr lang="pt-BR" altLang="pt-BR" sz="1600" dirty="0"/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pt-BR" altLang="pt-BR" sz="1600" dirty="0"/>
              <a:t>Há duas situações em que a normalização das variáveis é imprescindível:</a:t>
            </a:r>
          </a:p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pt-BR" altLang="pt-BR" sz="1600" dirty="0"/>
              <a:t>a) quando as variáveis apresentam diferentes unidades</a:t>
            </a:r>
          </a:p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pt-BR" altLang="pt-BR" sz="1600" dirty="0"/>
              <a:t>b) quando não se deseja considerar o impacto das amplitudes de cada variável</a:t>
            </a:r>
          </a:p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buNone/>
            </a:pPr>
            <a:endParaRPr lang="pt-BR" altLang="pt-BR" sz="1600" dirty="0"/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pt-BR" altLang="pt-BR" sz="1600" dirty="0"/>
              <a:t>Em geral, a normalização é um reescalonamento dos valores de cada variável</a:t>
            </a:r>
          </a:p>
          <a:p>
            <a:pPr marL="355600" indent="-355600"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pt-BR" altLang="pt-BR" sz="1600" dirty="0"/>
              <a:t>Este reescalonamento pode ser feito com base na informação contida na própria amostra ou utilizando o conhecimento do comportamento da variável.</a:t>
            </a:r>
          </a:p>
          <a:p>
            <a:pPr marL="355600" indent="-355600" eaLnBrk="1" hangingPunct="1">
              <a:lnSpc>
                <a:spcPct val="150000"/>
              </a:lnSpc>
              <a:spcBef>
                <a:spcPct val="0"/>
              </a:spcBef>
              <a:buNone/>
            </a:pPr>
            <a:endParaRPr lang="pt-BR" altLang="pt-BR" sz="1600" dirty="0"/>
          </a:p>
          <a:p>
            <a:pPr marL="355600" indent="-355600"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pt-BR" altLang="pt-BR" sz="1600" dirty="0"/>
              <a:t>Muita atenção quando a normalização usar características amostrais e a metodologia proposta for ser aplicada em outras regiões.</a:t>
            </a:r>
          </a:p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buNone/>
            </a:pPr>
            <a:endParaRPr lang="pt-BR" altLang="pt-BR" sz="1600" dirty="0"/>
          </a:p>
        </p:txBody>
      </p:sp>
      <p:sp>
        <p:nvSpPr>
          <p:cNvPr id="59" name="Título 5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pt-BR" dirty="0"/>
              <a:t>Normalização das Variáveis</a:t>
            </a:r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EBDF4EC-79F7-40DD-8AC8-777735E0A8A0}" type="slidenum">
              <a:rPr lang="pt-BR"/>
              <a:pPr>
                <a:defRPr/>
              </a:pPr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56659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ítulo 5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pt-BR" dirty="0"/>
              <a:t>Normalização das Variáveis</a:t>
            </a:r>
          </a:p>
        </p:txBody>
      </p:sp>
      <p:sp>
        <p:nvSpPr>
          <p:cNvPr id="31" name="Text Box 65"/>
          <p:cNvSpPr txBox="1">
            <a:spLocks noChangeArrowheads="1"/>
          </p:cNvSpPr>
          <p:nvPr/>
        </p:nvSpPr>
        <p:spPr bwMode="auto">
          <a:xfrm>
            <a:off x="428625" y="1746250"/>
            <a:ext cx="8429625" cy="83099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58775" indent="-358775"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pt-BR" altLang="pt-BR" sz="1600" dirty="0"/>
              <a:t>A normalização pode ser feita de diversas maneiras: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pt-BR" altLang="pt-BR" sz="1600" dirty="0"/>
          </a:p>
          <a:p>
            <a:pPr eaLnBrk="1" hangingPunct="1">
              <a:spcBef>
                <a:spcPct val="0"/>
              </a:spcBef>
              <a:buFont typeface="+mj-lt"/>
              <a:buAutoNum type="alphaLcParenR"/>
            </a:pPr>
            <a:r>
              <a:rPr lang="pt-BR" altLang="pt-BR" sz="1600" dirty="0"/>
              <a:t>normalizar entre 0 e 1   </a:t>
            </a:r>
            <a:r>
              <a:rPr lang="pt-BR" altLang="pt-BR" sz="1600" dirty="0">
                <a:sym typeface="Symbol"/>
              </a:rPr>
              <a:t>   </a:t>
            </a:r>
            <a:r>
              <a:rPr lang="pt-BR" altLang="pt-BR" sz="1600" dirty="0"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(</a:t>
            </a:r>
            <a:r>
              <a:rPr lang="pt-BR" altLang="pt-BR" sz="1600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x</a:t>
            </a:r>
            <a:r>
              <a:rPr lang="pt-BR" altLang="pt-BR" sz="1600" dirty="0"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-</a:t>
            </a:r>
            <a:r>
              <a:rPr lang="pt-BR" altLang="pt-BR" sz="1600" i="1" dirty="0" err="1"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x</a:t>
            </a:r>
            <a:r>
              <a:rPr lang="pt-BR" altLang="pt-BR" sz="16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min</a:t>
            </a:r>
            <a:r>
              <a:rPr lang="pt-BR" altLang="pt-BR" sz="1600" dirty="0"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)/(</a:t>
            </a:r>
            <a:r>
              <a:rPr lang="pt-BR" altLang="pt-BR" sz="1600" i="1" dirty="0" err="1"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x</a:t>
            </a:r>
            <a:r>
              <a:rPr lang="pt-BR" altLang="pt-BR" sz="16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max</a:t>
            </a:r>
            <a:r>
              <a:rPr lang="pt-BR" altLang="pt-BR" sz="1600" dirty="0" err="1"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-</a:t>
            </a:r>
            <a:r>
              <a:rPr lang="pt-BR" altLang="pt-BR" sz="1600" i="1" dirty="0" err="1"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x</a:t>
            </a:r>
            <a:r>
              <a:rPr lang="pt-BR" altLang="pt-BR" sz="16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min</a:t>
            </a:r>
            <a:r>
              <a:rPr lang="pt-BR" altLang="pt-BR" sz="1600" dirty="0"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)</a:t>
            </a:r>
            <a:endParaRPr lang="pt-BR" altLang="pt-B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EBDF4EC-79F7-40DD-8AC8-777735E0A8A0}" type="slidenum">
              <a:rPr lang="pt-BR"/>
              <a:pPr>
                <a:defRPr/>
              </a:pPr>
              <a:t>9</a:t>
            </a:fld>
            <a:endParaRPr lang="pt-BR" dirty="0"/>
          </a:p>
        </p:txBody>
      </p:sp>
      <p:graphicFrame>
        <p:nvGraphicFramePr>
          <p:cNvPr id="5" name="Tabe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9611385"/>
              </p:ext>
            </p:extLst>
          </p:nvPr>
        </p:nvGraphicFramePr>
        <p:xfrm>
          <a:off x="323528" y="3025408"/>
          <a:ext cx="1219200" cy="2133600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19075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1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pt-BR" sz="1100" b="0" i="0" u="none" strike="noStrike" baseline="-25000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1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pt-BR" sz="11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0,725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19,06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0,874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8,88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0,567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4,58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0,271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12,38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0,306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19,10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0,446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8,08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0,397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12,82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0,133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13,56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0,587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13,64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0,426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7,82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</a:tbl>
          </a:graphicData>
        </a:graphic>
      </p:graphicFrame>
      <p:pic>
        <p:nvPicPr>
          <p:cNvPr id="6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3" y="3025409"/>
            <a:ext cx="2463734" cy="21602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Seta para a direita 6"/>
          <p:cNvSpPr/>
          <p:nvPr/>
        </p:nvSpPr>
        <p:spPr bwMode="auto">
          <a:xfrm>
            <a:off x="4310094" y="4321552"/>
            <a:ext cx="359469" cy="359920"/>
          </a:xfrm>
          <a:prstGeom prst="rightArrow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</a:endParaRPr>
          </a:p>
        </p:txBody>
      </p:sp>
      <p:graphicFrame>
        <p:nvGraphicFramePr>
          <p:cNvPr id="3" name="Tabela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8036504"/>
              </p:ext>
            </p:extLst>
          </p:nvPr>
        </p:nvGraphicFramePr>
        <p:xfrm>
          <a:off x="4916852" y="3529464"/>
          <a:ext cx="1219200" cy="2133600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19075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1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'</a:t>
                      </a:r>
                      <a:r>
                        <a:rPr lang="pt-BR" sz="1100" b="0" i="0" u="none" strike="noStrike" baseline="-25000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1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'</a:t>
                      </a:r>
                      <a:r>
                        <a:rPr lang="pt-BR" sz="11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0,799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0,997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1,000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0,296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0,586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0,000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0,186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0,537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0,233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1,000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0,422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0,241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0,356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0,567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0,000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0,618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0,613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0,624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0,395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0,223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</a:tbl>
          </a:graphicData>
        </a:graphic>
      </p:graphicFrame>
      <p:pic>
        <p:nvPicPr>
          <p:cNvPr id="13313" name="Picture 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2996" y="3529464"/>
            <a:ext cx="246276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Retângulo 9"/>
          <p:cNvSpPr/>
          <p:nvPr/>
        </p:nvSpPr>
        <p:spPr>
          <a:xfrm>
            <a:off x="4969103" y="2564904"/>
            <a:ext cx="4211409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altLang="pt-BR" dirty="0"/>
              <a:t>No R:</a:t>
            </a:r>
          </a:p>
          <a:p>
            <a:r>
              <a:rPr lang="pt-BR" sz="1200" dirty="0" err="1">
                <a:latin typeface="Arial" panose="020B0604020202020204" pitchFamily="34" charset="0"/>
                <a:cs typeface="Arial" panose="020B0604020202020204" pitchFamily="34" charset="0"/>
              </a:rPr>
              <a:t>maxs</a:t>
            </a:r>
            <a:r>
              <a:rPr lang="pt-BR" sz="1200" dirty="0">
                <a:latin typeface="Arial" panose="020B0604020202020204" pitchFamily="34" charset="0"/>
                <a:cs typeface="Arial" panose="020B0604020202020204" pitchFamily="34" charset="0"/>
              </a:rPr>
              <a:t> &lt;- </a:t>
            </a:r>
            <a:r>
              <a:rPr lang="pt-BR" sz="1200" dirty="0" err="1">
                <a:latin typeface="Arial" panose="020B0604020202020204" pitchFamily="34" charset="0"/>
                <a:cs typeface="Arial" panose="020B0604020202020204" pitchFamily="34" charset="0"/>
              </a:rPr>
              <a:t>apply</a:t>
            </a:r>
            <a:r>
              <a:rPr lang="pt-BR" sz="1200" dirty="0">
                <a:latin typeface="Arial" panose="020B0604020202020204" pitchFamily="34" charset="0"/>
                <a:cs typeface="Arial" panose="020B0604020202020204" pitchFamily="34" charset="0"/>
              </a:rPr>
              <a:t>(data, 2, </a:t>
            </a:r>
            <a:r>
              <a:rPr lang="pt-BR" sz="1200" dirty="0" err="1">
                <a:latin typeface="Arial" panose="020B0604020202020204" pitchFamily="34" charset="0"/>
                <a:cs typeface="Arial" panose="020B0604020202020204" pitchFamily="34" charset="0"/>
              </a:rPr>
              <a:t>max</a:t>
            </a:r>
            <a:r>
              <a:rPr lang="pt-BR" sz="12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pt-BR" sz="1200" dirty="0" err="1">
                <a:latin typeface="Arial" panose="020B0604020202020204" pitchFamily="34" charset="0"/>
                <a:cs typeface="Arial" panose="020B0604020202020204" pitchFamily="34" charset="0"/>
              </a:rPr>
              <a:t>mins</a:t>
            </a:r>
            <a:r>
              <a:rPr lang="pt-BR" sz="1200" dirty="0">
                <a:latin typeface="Arial" panose="020B0604020202020204" pitchFamily="34" charset="0"/>
                <a:cs typeface="Arial" panose="020B0604020202020204" pitchFamily="34" charset="0"/>
              </a:rPr>
              <a:t> &lt;- </a:t>
            </a:r>
            <a:r>
              <a:rPr lang="pt-BR" sz="1200" dirty="0" err="1">
                <a:latin typeface="Arial" panose="020B0604020202020204" pitchFamily="34" charset="0"/>
                <a:cs typeface="Arial" panose="020B0604020202020204" pitchFamily="34" charset="0"/>
              </a:rPr>
              <a:t>apply</a:t>
            </a:r>
            <a:r>
              <a:rPr lang="pt-BR" sz="1200" dirty="0">
                <a:latin typeface="Arial" panose="020B0604020202020204" pitchFamily="34" charset="0"/>
                <a:cs typeface="Arial" panose="020B0604020202020204" pitchFamily="34" charset="0"/>
              </a:rPr>
              <a:t>(data, 2, min)</a:t>
            </a:r>
          </a:p>
          <a:p>
            <a:r>
              <a:rPr lang="pt-BR" sz="1200" dirty="0" err="1">
                <a:latin typeface="Arial" panose="020B0604020202020204" pitchFamily="34" charset="0"/>
                <a:cs typeface="Arial" panose="020B0604020202020204" pitchFamily="34" charset="0"/>
              </a:rPr>
              <a:t>datanew</a:t>
            </a:r>
            <a:r>
              <a:rPr lang="pt-BR" sz="1200" dirty="0">
                <a:latin typeface="Arial" panose="020B0604020202020204" pitchFamily="34" charset="0"/>
                <a:cs typeface="Arial" panose="020B0604020202020204" pitchFamily="34" charset="0"/>
              </a:rPr>
              <a:t> &lt;- </a:t>
            </a:r>
            <a:r>
              <a:rPr lang="pt-BR" sz="1200" dirty="0" err="1">
                <a:latin typeface="Arial" panose="020B0604020202020204" pitchFamily="34" charset="0"/>
                <a:cs typeface="Arial" panose="020B0604020202020204" pitchFamily="34" charset="0"/>
              </a:rPr>
              <a:t>scale</a:t>
            </a:r>
            <a:r>
              <a:rPr lang="pt-BR" sz="1200" dirty="0">
                <a:latin typeface="Arial" panose="020B0604020202020204" pitchFamily="34" charset="0"/>
                <a:cs typeface="Arial" panose="020B0604020202020204" pitchFamily="34" charset="0"/>
              </a:rPr>
              <a:t>(data, center = </a:t>
            </a:r>
            <a:r>
              <a:rPr lang="pt-BR" sz="1200" dirty="0" err="1">
                <a:latin typeface="Arial" panose="020B0604020202020204" pitchFamily="34" charset="0"/>
                <a:cs typeface="Arial" panose="020B0604020202020204" pitchFamily="34" charset="0"/>
              </a:rPr>
              <a:t>mins</a:t>
            </a:r>
            <a:r>
              <a:rPr lang="pt-BR" sz="12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pt-BR" sz="1200" dirty="0" err="1">
                <a:latin typeface="Arial" panose="020B0604020202020204" pitchFamily="34" charset="0"/>
                <a:cs typeface="Arial" panose="020B0604020202020204" pitchFamily="34" charset="0"/>
              </a:rPr>
              <a:t>scale</a:t>
            </a:r>
            <a:r>
              <a:rPr lang="pt-BR" sz="1200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pt-BR" sz="1200" dirty="0" err="1">
                <a:latin typeface="Arial" panose="020B0604020202020204" pitchFamily="34" charset="0"/>
                <a:cs typeface="Arial" panose="020B0604020202020204" pitchFamily="34" charset="0"/>
              </a:rPr>
              <a:t>maxs</a:t>
            </a:r>
            <a:r>
              <a:rPr lang="pt-BR" sz="1200" dirty="0">
                <a:latin typeface="Arial" panose="020B0604020202020204" pitchFamily="34" charset="0"/>
                <a:cs typeface="Arial" panose="020B0604020202020204" pitchFamily="34" charset="0"/>
              </a:rPr>
              <a:t> - </a:t>
            </a:r>
            <a:r>
              <a:rPr lang="pt-BR" sz="1200" dirty="0" err="1">
                <a:latin typeface="Arial" panose="020B0604020202020204" pitchFamily="34" charset="0"/>
                <a:cs typeface="Arial" panose="020B0604020202020204" pitchFamily="34" charset="0"/>
              </a:rPr>
              <a:t>mins</a:t>
            </a:r>
            <a:r>
              <a:rPr lang="pt-BR" sz="12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11" name="Retângulo 10"/>
          <p:cNvSpPr/>
          <p:nvPr/>
        </p:nvSpPr>
        <p:spPr>
          <a:xfrm>
            <a:off x="323528" y="5229200"/>
            <a:ext cx="871296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altLang="pt-BR" dirty="0">
                <a:solidFill>
                  <a:srgbClr val="FF0000"/>
                </a:solidFill>
              </a:rPr>
              <a:t>Cuidado</a:t>
            </a:r>
            <a:r>
              <a:rPr lang="pt-BR" altLang="pt-BR" dirty="0"/>
              <a:t> com a presença de </a:t>
            </a:r>
            <a:r>
              <a:rPr lang="pt-BR" altLang="pt-BR" i="1" dirty="0" err="1"/>
              <a:t>outliers</a:t>
            </a:r>
            <a:r>
              <a:rPr lang="pt-BR" altLang="pt-BR" dirty="0"/>
              <a:t>!</a:t>
            </a:r>
          </a:p>
          <a:p>
            <a:endParaRPr lang="pt-BR" altLang="pt-BR" dirty="0"/>
          </a:p>
          <a:p>
            <a:r>
              <a:rPr lang="pt-BR" altLang="pt-BR" dirty="0"/>
              <a:t>os valores mínimos e máximos podem ser determinados de outras formas: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altLang="pt-BR" dirty="0"/>
              <a:t>valores esperados ou encontrados na literatura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altLang="pt-BR" dirty="0"/>
              <a:t>valores “aparados”: por exemplo, desprezando-se 2,5% dos valores extremos (</a:t>
            </a:r>
            <a:r>
              <a:rPr lang="pt-BR" altLang="pt-BR" i="1" dirty="0"/>
              <a:t>outliers</a:t>
            </a:r>
            <a:r>
              <a:rPr lang="pt-BR" altLang="pt-BR" dirty="0"/>
              <a:t>)</a:t>
            </a:r>
          </a:p>
          <a:p>
            <a:r>
              <a:rPr lang="pt-BR" altLang="pt-BR" dirty="0"/>
              <a:t>	nesses casos, os valores fora do escopo serão saturados em zero e um?</a:t>
            </a:r>
          </a:p>
        </p:txBody>
      </p:sp>
    </p:spTree>
    <p:extLst>
      <p:ext uri="{BB962C8B-B14F-4D97-AF65-F5344CB8AC3E}">
        <p14:creationId xmlns:p14="http://schemas.microsoft.com/office/powerpoint/2010/main" val="735939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/>
      <p:bldP spid="11" grpId="0" build="p"/>
    </p:bldLst>
  </p:timing>
</p:sld>
</file>

<file path=ppt/theme/theme1.xml><?xml version="1.0" encoding="utf-8"?>
<a:theme xmlns:a="http://schemas.openxmlformats.org/drawingml/2006/main" name="Estrutura padrão">
  <a:themeElements>
    <a:clrScheme name="Estrutura padrão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Estrutura padrão">
      <a:majorFont>
        <a:latin typeface="Comic Sans MS"/>
        <a:ea typeface=""/>
        <a:cs typeface=""/>
      </a:majorFont>
      <a:minorFont>
        <a:latin typeface="Comic Sans MS"/>
        <a:ea typeface=""/>
        <a:cs typeface="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pt-BR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mic Sans MS" pitchFamily="66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pt-BR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mic Sans MS" pitchFamily="66" charset="0"/>
          </a:defRPr>
        </a:defPPr>
      </a:lstStyle>
    </a:lnDef>
  </a:objectDefaults>
  <a:extraClrSchemeLst>
    <a:extraClrScheme>
      <a:clrScheme name="Estrutura padrão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strutura padrão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trutura padrão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trutura padrão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trutura padrão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trutura padrão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trutura padrão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ema do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12180</TotalTime>
  <Words>4541</Words>
  <Application>Microsoft Office PowerPoint</Application>
  <PresentationFormat>Apresentação na tela (4:3)</PresentationFormat>
  <Paragraphs>2113</Paragraphs>
  <Slides>52</Slides>
  <Notes>51</Notes>
  <HiddenSlides>0</HiddenSlides>
  <MMClips>0</MMClips>
  <ScaleCrop>false</ScaleCrop>
  <HeadingPairs>
    <vt:vector size="8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Servidores OLE inseridos</vt:lpstr>
      </vt:variant>
      <vt:variant>
        <vt:i4>2</vt:i4>
      </vt:variant>
      <vt:variant>
        <vt:lpstr>Títulos de slides</vt:lpstr>
      </vt:variant>
      <vt:variant>
        <vt:i4>52</vt:i4>
      </vt:variant>
    </vt:vector>
  </HeadingPairs>
  <TitlesOfParts>
    <vt:vector size="62" baseType="lpstr">
      <vt:lpstr>Arial Unicode MS</vt:lpstr>
      <vt:lpstr>Arial</vt:lpstr>
      <vt:lpstr>Calibri</vt:lpstr>
      <vt:lpstr>Cambria Math</vt:lpstr>
      <vt:lpstr>Comic Sans MS</vt:lpstr>
      <vt:lpstr>Symbol</vt:lpstr>
      <vt:lpstr>Times New Roman</vt:lpstr>
      <vt:lpstr>Estrutura padrão</vt:lpstr>
      <vt:lpstr>Equation</vt:lpstr>
      <vt:lpstr>Equação</vt:lpstr>
      <vt:lpstr>Estatística: Aplicação ao Sensoriamento Remoto  SER 204 - ANO  2024  Análise de Agrupamento</vt:lpstr>
      <vt:lpstr>Análise de Agrupamento (Cluster Analysis)</vt:lpstr>
      <vt:lpstr>Medidas de Distância</vt:lpstr>
      <vt:lpstr>Medidas de Distância</vt:lpstr>
      <vt:lpstr>Medidas de Distância</vt:lpstr>
      <vt:lpstr>Normalização das Variáveis</vt:lpstr>
      <vt:lpstr>Normalização das Variáveis</vt:lpstr>
      <vt:lpstr>Normalização das Variáveis</vt:lpstr>
      <vt:lpstr>Normalização das Variáveis</vt:lpstr>
      <vt:lpstr>Normalização das Variáveis</vt:lpstr>
      <vt:lpstr>Normalização das Variáveis</vt:lpstr>
      <vt:lpstr>Normalização das Variáveis</vt:lpstr>
      <vt:lpstr>Agrupamento Hierárquico</vt:lpstr>
      <vt:lpstr>Método Hierárquico por Aglomeração</vt:lpstr>
      <vt:lpstr>Método Hierárquico por Aglomeração</vt:lpstr>
      <vt:lpstr>Método Hierárquico por Aglomeração</vt:lpstr>
      <vt:lpstr>Método Hierárquico por Aglomeração</vt:lpstr>
      <vt:lpstr>Método Hierárquico por Aglomeração</vt:lpstr>
      <vt:lpstr>Método Hierárquico por Aglomeração</vt:lpstr>
      <vt:lpstr>Método Hierárquico por Aglomeração</vt:lpstr>
      <vt:lpstr>Método Hierárquico por Aglomeração</vt:lpstr>
      <vt:lpstr>Método Hierárquico por Aglomeração</vt:lpstr>
      <vt:lpstr>Método Hierárquico por Aglomeração</vt:lpstr>
      <vt:lpstr>Método Hierárquico por Aglomeração</vt:lpstr>
      <vt:lpstr>Método Hierárquico por Aglomeração</vt:lpstr>
      <vt:lpstr>Método Hierárquico por Aglomeração</vt:lpstr>
      <vt:lpstr>Método Hierárquico por Aglomeração</vt:lpstr>
      <vt:lpstr>Método Hierárquico por Aglomeração</vt:lpstr>
      <vt:lpstr>Método Hierárquico por Aglomeração</vt:lpstr>
      <vt:lpstr>Método Hierárquico por Aglomeração</vt:lpstr>
      <vt:lpstr>Método Hierárquico por Aglomeração no R</vt:lpstr>
      <vt:lpstr>Método Hierárquico por Aglomeração no R</vt:lpstr>
      <vt:lpstr>Método Hierárquico por Aglomeração no R</vt:lpstr>
      <vt:lpstr>Método Hierárquico por Aglomeração no R</vt:lpstr>
      <vt:lpstr>Método Hierárquico por Aglomeração no R</vt:lpstr>
      <vt:lpstr>Método por Particionamento</vt:lpstr>
      <vt:lpstr>K-médias</vt:lpstr>
      <vt:lpstr>K-médias</vt:lpstr>
      <vt:lpstr>K-médias</vt:lpstr>
      <vt:lpstr>K-médias</vt:lpstr>
      <vt:lpstr>K-médias</vt:lpstr>
      <vt:lpstr>K-médias</vt:lpstr>
      <vt:lpstr>K-médias</vt:lpstr>
      <vt:lpstr>K-médias no R</vt:lpstr>
      <vt:lpstr>Exemplo K-médias em imagens</vt:lpstr>
      <vt:lpstr>Exemplo K-médias em imagens</vt:lpstr>
      <vt:lpstr>Exemplo K-médias em imagens</vt:lpstr>
      <vt:lpstr>Exemplo K-médias em imagens</vt:lpstr>
      <vt:lpstr>Exemplo K-médias em imagens</vt:lpstr>
      <vt:lpstr>Considerações finais</vt:lpstr>
      <vt:lpstr>Considerações finais</vt:lpstr>
      <vt:lpstr>Considerações finais</vt:lpstr>
    </vt:vector>
  </TitlesOfParts>
  <Company>Home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Análise de Agrupamento</dc:title>
  <dc:creator>Camilo Daleles Rennó, DPI/INPE</dc:creator>
  <cp:lastModifiedBy>Conta da Microsoft</cp:lastModifiedBy>
  <cp:revision>848</cp:revision>
  <dcterms:created xsi:type="dcterms:W3CDTF">2003-03-18T00:57:51Z</dcterms:created>
  <dcterms:modified xsi:type="dcterms:W3CDTF">2024-05-22T19:53:06Z</dcterms:modified>
</cp:coreProperties>
</file>